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2"/>
  </p:notesMasterIdLst>
  <p:handoutMasterIdLst>
    <p:handoutMasterId r:id="rId243"/>
  </p:handoutMasterIdLst>
  <p:sldIdLst>
    <p:sldId id="256" r:id="rId2"/>
    <p:sldId id="257" r:id="rId3"/>
    <p:sldId id="538" r:id="rId4"/>
    <p:sldId id="476" r:id="rId5"/>
    <p:sldId id="498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509" r:id="rId15"/>
    <p:sldId id="510" r:id="rId16"/>
    <p:sldId id="511" r:id="rId17"/>
    <p:sldId id="512" r:id="rId18"/>
    <p:sldId id="266" r:id="rId19"/>
    <p:sldId id="267" r:id="rId20"/>
    <p:sldId id="268" r:id="rId21"/>
    <p:sldId id="269" r:id="rId22"/>
    <p:sldId id="520" r:id="rId23"/>
    <p:sldId id="270" r:id="rId24"/>
    <p:sldId id="271" r:id="rId25"/>
    <p:sldId id="301" r:id="rId26"/>
    <p:sldId id="466" r:id="rId27"/>
    <p:sldId id="272" r:id="rId28"/>
    <p:sldId id="273" r:id="rId29"/>
    <p:sldId id="504" r:id="rId30"/>
    <p:sldId id="405" r:id="rId31"/>
    <p:sldId id="275" r:id="rId32"/>
    <p:sldId id="477" r:id="rId33"/>
    <p:sldId id="397" r:id="rId34"/>
    <p:sldId id="276" r:id="rId35"/>
    <p:sldId id="277" r:id="rId36"/>
    <p:sldId id="307" r:id="rId37"/>
    <p:sldId id="278" r:id="rId38"/>
    <p:sldId id="279" r:id="rId39"/>
    <p:sldId id="396" r:id="rId40"/>
    <p:sldId id="280" r:id="rId41"/>
    <p:sldId id="295" r:id="rId42"/>
    <p:sldId id="429" r:id="rId43"/>
    <p:sldId id="398" r:id="rId44"/>
    <p:sldId id="282" r:id="rId45"/>
    <p:sldId id="283" r:id="rId46"/>
    <p:sldId id="284" r:id="rId47"/>
    <p:sldId id="285" r:id="rId48"/>
    <p:sldId id="287" r:id="rId49"/>
    <p:sldId id="288" r:id="rId50"/>
    <p:sldId id="299" r:id="rId51"/>
    <p:sldId id="286" r:id="rId52"/>
    <p:sldId id="499" r:id="rId53"/>
    <p:sldId id="289" r:id="rId54"/>
    <p:sldId id="291" r:id="rId55"/>
    <p:sldId id="292" r:id="rId56"/>
    <p:sldId id="293" r:id="rId57"/>
    <p:sldId id="399" r:id="rId58"/>
    <p:sldId id="294" r:id="rId59"/>
    <p:sldId id="539" r:id="rId60"/>
    <p:sldId id="296" r:id="rId61"/>
    <p:sldId id="297" r:id="rId62"/>
    <p:sldId id="300" r:id="rId63"/>
    <p:sldId id="298" r:id="rId64"/>
    <p:sldId id="306" r:id="rId65"/>
    <p:sldId id="305" r:id="rId66"/>
    <p:sldId id="534" r:id="rId67"/>
    <p:sldId id="402" r:id="rId68"/>
    <p:sldId id="302" r:id="rId69"/>
    <p:sldId id="303" r:id="rId70"/>
    <p:sldId id="308" r:id="rId71"/>
    <p:sldId id="497" r:id="rId72"/>
    <p:sldId id="527" r:id="rId73"/>
    <p:sldId id="309" r:id="rId74"/>
    <p:sldId id="313" r:id="rId75"/>
    <p:sldId id="314" r:id="rId76"/>
    <p:sldId id="475" r:id="rId77"/>
    <p:sldId id="315" r:id="rId78"/>
    <p:sldId id="310" r:id="rId79"/>
    <p:sldId id="311" r:id="rId80"/>
    <p:sldId id="312" r:id="rId81"/>
    <p:sldId id="316" r:id="rId82"/>
    <p:sldId id="317" r:id="rId83"/>
    <p:sldId id="318" r:id="rId84"/>
    <p:sldId id="319" r:id="rId85"/>
    <p:sldId id="320" r:id="rId86"/>
    <p:sldId id="321" r:id="rId87"/>
    <p:sldId id="322" r:id="rId88"/>
    <p:sldId id="323" r:id="rId89"/>
    <p:sldId id="324" r:id="rId90"/>
    <p:sldId id="325" r:id="rId91"/>
    <p:sldId id="327" r:id="rId92"/>
    <p:sldId id="334" r:id="rId93"/>
    <p:sldId id="326" r:id="rId94"/>
    <p:sldId id="328" r:id="rId95"/>
    <p:sldId id="329" r:id="rId96"/>
    <p:sldId id="330" r:id="rId97"/>
    <p:sldId id="331" r:id="rId98"/>
    <p:sldId id="332" r:id="rId99"/>
    <p:sldId id="333" r:id="rId100"/>
    <p:sldId id="335" r:id="rId101"/>
    <p:sldId id="336" r:id="rId102"/>
    <p:sldId id="337" r:id="rId103"/>
    <p:sldId id="338" r:id="rId104"/>
    <p:sldId id="339" r:id="rId105"/>
    <p:sldId id="341" r:id="rId106"/>
    <p:sldId id="340" r:id="rId107"/>
    <p:sldId id="506" r:id="rId108"/>
    <p:sldId id="355" r:id="rId109"/>
    <p:sldId id="505" r:id="rId110"/>
    <p:sldId id="342" r:id="rId111"/>
    <p:sldId id="344" r:id="rId112"/>
    <p:sldId id="345" r:id="rId113"/>
    <p:sldId id="536" r:id="rId114"/>
    <p:sldId id="537" r:id="rId115"/>
    <p:sldId id="346" r:id="rId116"/>
    <p:sldId id="409" r:id="rId117"/>
    <p:sldId id="408" r:id="rId118"/>
    <p:sldId id="410" r:id="rId119"/>
    <p:sldId id="540" r:id="rId120"/>
    <p:sldId id="411" r:id="rId121"/>
    <p:sldId id="390" r:id="rId122"/>
    <p:sldId id="440" r:id="rId123"/>
    <p:sldId id="421" r:id="rId124"/>
    <p:sldId id="419" r:id="rId125"/>
    <p:sldId id="420" r:id="rId126"/>
    <p:sldId id="388" r:id="rId127"/>
    <p:sldId id="389" r:id="rId128"/>
    <p:sldId id="391" r:id="rId129"/>
    <p:sldId id="394" r:id="rId130"/>
    <p:sldId id="438" r:id="rId131"/>
    <p:sldId id="441" r:id="rId132"/>
    <p:sldId id="393" r:id="rId133"/>
    <p:sldId id="435" r:id="rId134"/>
    <p:sldId id="417" r:id="rId135"/>
    <p:sldId id="404" r:id="rId136"/>
    <p:sldId id="395" r:id="rId137"/>
    <p:sldId id="437" r:id="rId138"/>
    <p:sldId id="439" r:id="rId139"/>
    <p:sldId id="500" r:id="rId140"/>
    <p:sldId id="501" r:id="rId141"/>
    <p:sldId id="513" r:id="rId142"/>
    <p:sldId id="514" r:id="rId143"/>
    <p:sldId id="464" r:id="rId144"/>
    <p:sldId id="412" r:id="rId145"/>
    <p:sldId id="413" r:id="rId146"/>
    <p:sldId id="415" r:id="rId147"/>
    <p:sldId id="467" r:id="rId148"/>
    <p:sldId id="495" r:id="rId149"/>
    <p:sldId id="403" r:id="rId150"/>
    <p:sldId id="360" r:id="rId151"/>
    <p:sldId id="382" r:id="rId152"/>
    <p:sldId id="521" r:id="rId153"/>
    <p:sldId id="423" r:id="rId154"/>
    <p:sldId id="493" r:id="rId155"/>
    <p:sldId id="365" r:id="rId156"/>
    <p:sldId id="364" r:id="rId157"/>
    <p:sldId id="368" r:id="rId158"/>
    <p:sldId id="367" r:id="rId159"/>
    <p:sldId id="366" r:id="rId160"/>
    <p:sldId id="370" r:id="rId161"/>
    <p:sldId id="530" r:id="rId162"/>
    <p:sldId id="484" r:id="rId163"/>
    <p:sldId id="485" r:id="rId164"/>
    <p:sldId id="375" r:id="rId165"/>
    <p:sldId id="371" r:id="rId166"/>
    <p:sldId id="372" r:id="rId167"/>
    <p:sldId id="384" r:id="rId168"/>
    <p:sldId id="523" r:id="rId169"/>
    <p:sldId id="483" r:id="rId170"/>
    <p:sldId id="442" r:id="rId171"/>
    <p:sldId id="486" r:id="rId172"/>
    <p:sldId id="373" r:id="rId173"/>
    <p:sldId id="383" r:id="rId174"/>
    <p:sldId id="374" r:id="rId175"/>
    <p:sldId id="376" r:id="rId176"/>
    <p:sldId id="529" r:id="rId177"/>
    <p:sldId id="528" r:id="rId178"/>
    <p:sldId id="377" r:id="rId179"/>
    <p:sldId id="378" r:id="rId180"/>
    <p:sldId id="381" r:id="rId181"/>
    <p:sldId id="465" r:id="rId182"/>
    <p:sldId id="425" r:id="rId183"/>
    <p:sldId id="462" r:id="rId184"/>
    <p:sldId id="380" r:id="rId185"/>
    <p:sldId id="426" r:id="rId186"/>
    <p:sldId id="531" r:id="rId187"/>
    <p:sldId id="532" r:id="rId188"/>
    <p:sldId id="427" r:id="rId189"/>
    <p:sldId id="533" r:id="rId190"/>
    <p:sldId id="385" r:id="rId191"/>
    <p:sldId id="386" r:id="rId192"/>
    <p:sldId id="387" r:id="rId193"/>
    <p:sldId id="446" r:id="rId194"/>
    <p:sldId id="492" r:id="rId195"/>
    <p:sldId id="406" r:id="rId196"/>
    <p:sldId id="445" r:id="rId197"/>
    <p:sldId id="407" r:id="rId198"/>
    <p:sldId id="447" r:id="rId199"/>
    <p:sldId id="449" r:id="rId200"/>
    <p:sldId id="450" r:id="rId201"/>
    <p:sldId id="451" r:id="rId202"/>
    <p:sldId id="472" r:id="rId203"/>
    <p:sldId id="489" r:id="rId204"/>
    <p:sldId id="515" r:id="rId205"/>
    <p:sldId id="453" r:id="rId206"/>
    <p:sldId id="517" r:id="rId207"/>
    <p:sldId id="518" r:id="rId208"/>
    <p:sldId id="519" r:id="rId209"/>
    <p:sldId id="454" r:id="rId210"/>
    <p:sldId id="516" r:id="rId211"/>
    <p:sldId id="524" r:id="rId212"/>
    <p:sldId id="525" r:id="rId213"/>
    <p:sldId id="526" r:id="rId214"/>
    <p:sldId id="478" r:id="rId215"/>
    <p:sldId id="491" r:id="rId216"/>
    <p:sldId id="479" r:id="rId217"/>
    <p:sldId id="474" r:id="rId218"/>
    <p:sldId id="422" r:id="rId219"/>
    <p:sldId id="494" r:id="rId220"/>
    <p:sldId id="471" r:id="rId221"/>
    <p:sldId id="455" r:id="rId222"/>
    <p:sldId id="502" r:id="rId223"/>
    <p:sldId id="503" r:id="rId224"/>
    <p:sldId id="473" r:id="rId225"/>
    <p:sldId id="496" r:id="rId226"/>
    <p:sldId id="457" r:id="rId227"/>
    <p:sldId id="458" r:id="rId228"/>
    <p:sldId id="459" r:id="rId229"/>
    <p:sldId id="460" r:id="rId230"/>
    <p:sldId id="430" r:id="rId231"/>
    <p:sldId id="434" r:id="rId232"/>
    <p:sldId id="444" r:id="rId233"/>
    <p:sldId id="433" r:id="rId234"/>
    <p:sldId id="443" r:id="rId235"/>
    <p:sldId id="507" r:id="rId236"/>
    <p:sldId id="508" r:id="rId237"/>
    <p:sldId id="468" r:id="rId238"/>
    <p:sldId id="469" r:id="rId239"/>
    <p:sldId id="470" r:id="rId240"/>
    <p:sldId id="461" r:id="rId241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5053" autoAdjust="0"/>
  </p:normalViewPr>
  <p:slideViewPr>
    <p:cSldViewPr snapToGrid="0">
      <p:cViewPr>
        <p:scale>
          <a:sx n="150" d="100"/>
          <a:sy n="150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53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microsoft.com/office/2015/10/relationships/revisionInfo" Target="revisionInfo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viewProps" Target="view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89036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07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63724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43187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038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47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65680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35690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4774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38144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4068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90607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23133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7051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36703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78683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9422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5110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14098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87749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0918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4548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3141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63331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69217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36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58420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82388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65274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76138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291100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5061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99111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02302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9220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45377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125943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6512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19164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7924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425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739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4782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80828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7395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754297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50131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699295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312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536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7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542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0904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41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2262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790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005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9755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297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1875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783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EeMCEQa85tw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eMCEQa85tw" TargetMode="Externa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1.png"/><Relationship Id="rId4" Type="http://schemas.openxmlformats.org/officeDocument/2006/relationships/image" Target="../media/image45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tAIh9KSnjo?start=2878" TargetMode="External"/><Relationship Id="rId4" Type="http://schemas.openxmlformats.org/officeDocument/2006/relationships/image" Target="../media/image13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0.png"/><Relationship Id="rId4" Type="http://schemas.openxmlformats.org/officeDocument/2006/relationships/image" Target="../media/image711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8tq1C8spV_g" TargetMode="External"/><Relationship Id="rId4" Type="http://schemas.openxmlformats.org/officeDocument/2006/relationships/image" Target="../media/image85.jpe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1.png"/><Relationship Id="rId4" Type="http://schemas.openxmlformats.org/officeDocument/2006/relationships/image" Target="../media/image85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0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0.cs.ucl.ac.uk/staff/d.silver/web/Resources_files/deep_rl.pdf" TargetMode="Externa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67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hyperlink" Target="http://adgefficiency.com/" TargetMode="External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3lEG6aRGm8?start=1632" TargetMode="Externa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3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/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generalization error = </a:t>
            </a:r>
            <a:r>
              <a:rPr lang="en-GB" sz="2400" b="1" dirty="0">
                <a:solidFill>
                  <a:srgbClr val="FF0000"/>
                </a:solidFill>
              </a:rPr>
              <a:t>bias + variance + noise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error from sensitivity to noise in data set</a:t>
            </a:r>
          </a:p>
          <a:p>
            <a:pPr lvl="0"/>
            <a:r>
              <a:rPr lang="en-GB" sz="2000" dirty="0"/>
              <a:t>model sees patterns that aren’t there -&gt; overfitting</a:t>
            </a:r>
          </a:p>
          <a:p>
            <a:pPr lvl="0"/>
            <a:endParaRPr lang="en-GB" sz="20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error from assumptions in the learning algorithm</a:t>
            </a:r>
          </a:p>
          <a:p>
            <a:pPr lvl="0"/>
            <a:r>
              <a:rPr lang="en-GB" sz="2000" dirty="0"/>
              <a:t>model can miss relevant patterns -&gt; underfitting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>
                <a:solidFill>
                  <a:schemeClr val="tx1"/>
                </a:solidFill>
              </a:rPr>
              <a:t>– use true discounted returns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>
                <a:solidFill>
                  <a:schemeClr val="tx1"/>
                </a:solidFill>
              </a:rPr>
              <a:t>– learn online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bootstrap the approx.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Bias-variance </a:t>
            </a:r>
            <a:r>
              <a:rPr lang="en-GB" dirty="0" err="1">
                <a:solidFill>
                  <a:schemeClr val="tx1"/>
                </a:solidFill>
              </a:rPr>
              <a:t>tradeoff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n-step methods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TD(</a:t>
            </a: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 Eligibility traces</a:t>
            </a: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156200" y="6097508"/>
            <a:ext cx="2687320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82516B-3648-4903-BA44-B9216A40B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3" y="433928"/>
            <a:ext cx="8341240" cy="62390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44880C-9BFE-4E7B-BAA5-8980F4826E82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4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B3D85E-F001-40E7-868E-94069508616F}"/>
              </a:ext>
            </a:extLst>
          </p:cNvPr>
          <p:cNvSpPr txBox="1"/>
          <p:nvPr/>
        </p:nvSpPr>
        <p:spPr>
          <a:xfrm>
            <a:off x="7347397" y="2121794"/>
            <a:ext cx="193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at every possible next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6CA8C-7909-4BDC-BA7B-5A6083CC6488}"/>
              </a:ext>
            </a:extLst>
          </p:cNvPr>
          <p:cNvSpPr txBox="1"/>
          <p:nvPr/>
        </p:nvSpPr>
        <p:spPr>
          <a:xfrm>
            <a:off x="7705859" y="5854521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 AND </a:t>
            </a:r>
          </a:p>
          <a:p>
            <a:pPr algn="ctr"/>
            <a:r>
              <a:rPr lang="en-GB" dirty="0">
                <a:solidFill>
                  <a:schemeClr val="accent6"/>
                </a:solidFill>
              </a:rPr>
              <a:t>every possible next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8BC3B-C37C-4A4D-B7CB-0B4212F747B9}"/>
              </a:ext>
            </a:extLst>
          </p:cNvPr>
          <p:cNvSpPr txBox="1"/>
          <p:nvPr/>
        </p:nvSpPr>
        <p:spPr>
          <a:xfrm>
            <a:off x="294482" y="1521629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only the experienced next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2C80E-34D9-491C-AE0B-84AE7FE06F5B}"/>
              </a:ext>
            </a:extLst>
          </p:cNvPr>
          <p:cNvSpPr txBox="1"/>
          <p:nvPr/>
        </p:nvSpPr>
        <p:spPr>
          <a:xfrm>
            <a:off x="334192" y="5299382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end– but only the experienced next states</a:t>
            </a:r>
          </a:p>
        </p:txBody>
      </p:sp>
    </p:spTree>
    <p:extLst>
      <p:ext uri="{BB962C8B-B14F-4D97-AF65-F5344CB8AC3E}">
        <p14:creationId xmlns:p14="http://schemas.microsoft.com/office/powerpoint/2010/main" val="36955474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680220-2051-4C52-8D5A-BDFD85DE7BC7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3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34BEA8-355A-4940-B460-0428D8CD4106}"/>
              </a:ext>
            </a:extLst>
          </p:cNvPr>
          <p:cNvSpPr txBox="1">
            <a:spLocks/>
          </p:cNvSpPr>
          <p:nvPr/>
        </p:nvSpPr>
        <p:spPr>
          <a:xfrm>
            <a:off x="562477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l-GR" sz="2400" dirty="0"/>
              <a:t>λ</a:t>
            </a:r>
            <a:r>
              <a:rPr lang="en-GB" sz="2400" dirty="0"/>
              <a:t> = 0 = TD(0)</a:t>
            </a:r>
            <a:endParaRPr lang="en-GB" sz="2400" dirty="0">
              <a:solidFill>
                <a:schemeClr val="tx1"/>
              </a:solidFill>
            </a:endParaRPr>
          </a:p>
          <a:p>
            <a:pPr algn="l">
              <a:buFont typeface="StarSymbol"/>
              <a:buNone/>
            </a:pPr>
            <a:r>
              <a:rPr lang="el-GR" sz="2400" dirty="0">
                <a:solidFill>
                  <a:schemeClr val="tx1"/>
                </a:solidFill>
              </a:rPr>
              <a:t>λ</a:t>
            </a:r>
            <a:r>
              <a:rPr lang="en-GB" sz="2400" dirty="0">
                <a:solidFill>
                  <a:schemeClr val="tx1"/>
                </a:solidFill>
              </a:rPr>
              <a:t> = 1 = full Monte Carlo</a:t>
            </a:r>
          </a:p>
          <a:p>
            <a:pPr algn="l">
              <a:buFont typeface="StarSymbol"/>
              <a:buNone/>
            </a:pP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A67E0C-C719-441A-947F-3C7AE464B1AB}"/>
              </a:ext>
            </a:extLst>
          </p:cNvPr>
          <p:cNvGrpSpPr/>
          <p:nvPr/>
        </p:nvGrpSpPr>
        <p:grpSpPr>
          <a:xfrm>
            <a:off x="1067400" y="59923"/>
            <a:ext cx="7922428" cy="6069747"/>
            <a:chOff x="1067400" y="59923"/>
            <a:chExt cx="7922428" cy="60697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CF4067-1B90-40F6-A294-3EEA0351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00" y="59923"/>
              <a:ext cx="7508150" cy="58517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90E42D-A39C-4A27-9839-DDC2B019B6CF}"/>
                </a:ext>
              </a:extLst>
            </p:cNvPr>
            <p:cNvSpPr/>
            <p:nvPr/>
          </p:nvSpPr>
          <p:spPr>
            <a:xfrm>
              <a:off x="7974419" y="5534247"/>
              <a:ext cx="1015409" cy="595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5B94D7-2D90-4D2D-A369-91DECF669A12}"/>
              </a:ext>
            </a:extLst>
          </p:cNvPr>
          <p:cNvSpPr txBox="1">
            <a:spLocks/>
          </p:cNvSpPr>
          <p:nvPr/>
        </p:nvSpPr>
        <p:spPr>
          <a:xfrm>
            <a:off x="5146158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400" dirty="0"/>
              <a:t>Conclusion – full Monte Carlo isn’t very good!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6620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/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deviation from expected value</a:t>
            </a:r>
          </a:p>
          <a:p>
            <a:pPr lvl="0"/>
            <a:r>
              <a:rPr lang="en-GB" sz="2000" dirty="0"/>
              <a:t>how consistent is my model / sampling</a:t>
            </a:r>
          </a:p>
          <a:p>
            <a:pPr lvl="0"/>
            <a:r>
              <a:rPr lang="en-GB" sz="2000" dirty="0"/>
              <a:t>can often be dealt with by sampling more</a:t>
            </a:r>
          </a:p>
          <a:p>
            <a:pPr lvl="0"/>
            <a:r>
              <a:rPr lang="en-GB" sz="2000" dirty="0"/>
              <a:t>sample inefficient 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expected deviation vs true value</a:t>
            </a:r>
          </a:p>
          <a:p>
            <a:pPr lvl="0"/>
            <a:r>
              <a:rPr lang="en-GB" sz="2000" dirty="0"/>
              <a:t>how close to the truth is my model</a:t>
            </a:r>
          </a:p>
          <a:p>
            <a:pPr lvl="0"/>
            <a:r>
              <a:rPr lang="en-GB" sz="2000" dirty="0"/>
              <a:t>approximations or bootstrapping tend to introduce bias</a:t>
            </a:r>
          </a:p>
          <a:p>
            <a:pPr lvl="0">
              <a:buNone/>
            </a:pPr>
            <a:r>
              <a:rPr lang="en-GB" sz="2000" dirty="0"/>
              <a:t> biased away from an optimal agent / policy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Noto Sans CJK JP Light"/>
              </a:rPr>
              <a:t>recap – value function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Dynamic programming</a:t>
            </a:r>
          </a:p>
          <a:p>
            <a:pPr>
              <a:buNone/>
            </a:pPr>
            <a:r>
              <a:rPr lang="en-GB" sz="2800" dirty="0"/>
              <a:t> environment model, bootstraps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Monte Carlo</a:t>
            </a:r>
          </a:p>
          <a:p>
            <a:pPr>
              <a:buNone/>
            </a:pPr>
            <a:r>
              <a:rPr lang="en-GB" sz="2800" dirty="0"/>
              <a:t> model free, samples actual returns, episodic only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Temporal difference</a:t>
            </a:r>
          </a:p>
          <a:p>
            <a:pPr>
              <a:buNone/>
            </a:pPr>
            <a:r>
              <a:rPr lang="en-GB" dirty="0"/>
              <a:t> </a:t>
            </a:r>
            <a:r>
              <a:rPr lang="en-GB" sz="2800" dirty="0"/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Q-Learning</a:t>
            </a:r>
          </a:p>
          <a:p>
            <a:pPr lvl="1">
              <a:buNone/>
            </a:pPr>
            <a:r>
              <a:rPr lang="en-GB" dirty="0"/>
              <a:t> </a:t>
            </a:r>
            <a:r>
              <a:rPr lang="en-GB" b="1" dirty="0">
                <a:solidFill>
                  <a:schemeClr val="accent6"/>
                </a:solidFill>
              </a:rPr>
              <a:t>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1700565"/>
            <a:ext cx="9944438" cy="42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140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922"/>
            <a:ext cx="10080624" cy="2381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5A8C8-A557-45BC-8BB3-0F37DD7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57" y="5389458"/>
            <a:ext cx="4455204" cy="3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590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Popular modern method for 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first introduced in 1988/89 (Watkins)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Historically was unstable with non-linear function approximators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used experience replay &amp; target networks to improve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learning</a:t>
            </a:r>
            <a:r>
              <a:rPr lang="en-GB" dirty="0"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/>
                  <a:t>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/>
                  <a:t>Both model future expected discounted return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Noto Sans CJK JP Light"/>
                    <a:ea typeface="Cambria Math" panose="02040503050406030204" pitchFamily="18" charset="0"/>
                  </a:rPr>
                  <a:t>tells us </a:t>
                </a:r>
                <a:r>
                  <a:rPr lang="en-GB" b="1" dirty="0">
                    <a:solidFill>
                      <a:schemeClr val="accent6"/>
                    </a:solidFill>
                  </a:rPr>
                  <a:t>how good an action is</a:t>
                </a:r>
                <a:endParaRPr lang="en-GB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782" b="-5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47" y="5160852"/>
            <a:ext cx="7389129" cy="2097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Both temporal difference methods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on-policy – policy approximation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state, action, reward, next state, next action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5" y="4865407"/>
            <a:ext cx="8816122" cy="2392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off policy – policy improvement / control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state, action, reward, next state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max across all actions from next state</a:t>
            </a:r>
          </a:p>
        </p:txBody>
      </p:sp>
    </p:spTree>
    <p:extLst>
      <p:ext uri="{BB962C8B-B14F-4D97-AF65-F5344CB8AC3E}">
        <p14:creationId xmlns:p14="http://schemas.microsoft.com/office/powerpoint/2010/main" val="775366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Bootstrapping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/>
                  <a:t>Doing something on your own</a:t>
                </a:r>
              </a:p>
              <a:p>
                <a:pPr lvl="1">
                  <a:buNone/>
                </a:pPr>
                <a:r>
                  <a:rPr lang="en-GB" sz="2400" dirty="0"/>
                  <a:t>	i.e. funding a </a:t>
                </a:r>
                <a:r>
                  <a:rPr lang="en-GB" sz="2400" dirty="0" err="1"/>
                  <a:t>startup</a:t>
                </a:r>
                <a:r>
                  <a:rPr lang="en-GB" sz="2400" dirty="0"/>
                  <a:t> with your own money</a:t>
                </a:r>
              </a:p>
              <a:p>
                <a:pPr lvl="0">
                  <a:buNone/>
                </a:pP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Using a function to 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improve itself</a:t>
                </a:r>
              </a:p>
              <a:p>
                <a:pPr lvl="0">
                  <a:buNone/>
                </a:pPr>
                <a:r>
                  <a:rPr lang="en-GB" sz="2600" dirty="0"/>
                  <a:t> </a:t>
                </a: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The </a:t>
                </a:r>
                <a:r>
                  <a:rPr lang="en-GB" sz="2800" dirty="0">
                    <a:solidFill>
                      <a:schemeClr val="tx1"/>
                    </a:solidFill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 </a:t>
                </a:r>
                <a:r>
                  <a:rPr lang="en-GB" sz="2800" dirty="0"/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419" t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always pick the best action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How do we get exploration in Q-Learning?</a:t>
            </a:r>
          </a:p>
          <a:p>
            <a:pPr>
              <a:buNone/>
            </a:pPr>
            <a:br>
              <a:rPr lang="en-GB" dirty="0">
                <a:latin typeface="Noto Sans CJK JP Light"/>
              </a:rPr>
            </a:b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D9F698-BFAD-4747-9E3D-4828DCDC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𝑔𝑚𝑎𝑥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is 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 to explore state space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5"/>
                <a:stretch>
                  <a:fillRect l="-2755" t="-2059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742101B-E585-4B7E-99B4-B2F3BEA80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297" y="3158067"/>
            <a:ext cx="6898467" cy="3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Problems with vanilla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correlations in the data (state sequences)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small updates to weights may change the policy drastically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sample efficient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A5050-1BED-43C8-ADF7-BCE255AB481E}"/>
              </a:ext>
            </a:extLst>
          </p:cNvPr>
          <p:cNvGrpSpPr/>
          <p:nvPr/>
        </p:nvGrpSpPr>
        <p:grpSpPr>
          <a:xfrm>
            <a:off x="1963783" y="3882063"/>
            <a:ext cx="6500051" cy="1440824"/>
            <a:chOff x="2188150" y="4597496"/>
            <a:chExt cx="6500051" cy="144082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3A9A16C-7560-4C90-B5B0-500C6FDD2DE0}"/>
                    </a:ext>
                  </a:extLst>
                </p:cNvPr>
                <p:cNvSpPr/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260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3A9A16C-7560-4C90-B5B0-500C6FDD2D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55D914-39C5-4D30-860C-0F1936FCC408}"/>
                    </a:ext>
                  </a:extLst>
                </p:cNvPr>
                <p:cNvSpPr/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𝐭𝐚𝐫𝐠𝐞𝐭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55D914-39C5-4D30-860C-0F1936FCC4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924969-7B3B-40E3-B858-30197410BBFB}"/>
                    </a:ext>
                  </a:extLst>
                </p:cNvPr>
                <p:cNvSpPr/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𝐧𝐞𝐭𝐰𝐨𝐫𝐤</m:t>
                        </m:r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2600" b="1" i="0" dirty="0">
                    <a:solidFill>
                      <a:schemeClr val="accent6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𝐨𝐮𝐭𝐩𝐮𝐭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924969-7B3B-40E3-B858-30197410BB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computational &amp; data efficiency (trade variance for bias)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Combine to produce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divergence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68F309-9117-4D6F-A0C4-28FA91B2C51C}"/>
              </a:ext>
            </a:extLst>
          </p:cNvPr>
          <p:cNvSpPr txBox="1">
            <a:spLocks/>
          </p:cNvSpPr>
          <p:nvPr/>
        </p:nvSpPr>
        <p:spPr>
          <a:xfrm>
            <a:off x="3244649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Unclear which is the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DeepMind Atari work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DQN = Deep Q-Network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  <a:r>
              <a:rPr lang="en-GB" sz="2800" dirty="0" err="1">
                <a:latin typeface="Noto Sans CJK JP Light"/>
              </a:rPr>
              <a:t>Mnih</a:t>
            </a:r>
            <a:r>
              <a:rPr lang="en-GB" sz="2800" dirty="0">
                <a:latin typeface="Noto Sans CJK JP Light"/>
              </a:rPr>
              <a:t> et. al (</a:t>
            </a:r>
            <a:r>
              <a:rPr lang="en-GB" sz="2800" b="1" dirty="0">
                <a:solidFill>
                  <a:schemeClr val="accent6"/>
                </a:solidFill>
              </a:rPr>
              <a:t>2013</a:t>
            </a:r>
            <a:r>
              <a:rPr lang="en-GB" sz="2800" dirty="0">
                <a:latin typeface="Noto Sans CJK JP Light"/>
              </a:rPr>
              <a:t>) Playing Atari with Deep Reinforcement Learning</a:t>
            </a:r>
          </a:p>
          <a:p>
            <a:pPr>
              <a:buNone/>
            </a:pPr>
            <a:r>
              <a:rPr lang="en-GB" sz="2800" dirty="0" err="1">
                <a:latin typeface="Noto Sans CJK JP Light"/>
              </a:rPr>
              <a:t>Mnih</a:t>
            </a:r>
            <a:r>
              <a:rPr lang="en-GB" sz="2800" dirty="0">
                <a:latin typeface="Noto Sans CJK JP Light"/>
              </a:rPr>
              <a:t> et. al (</a:t>
            </a:r>
            <a:r>
              <a:rPr lang="en-GB" sz="2800" b="1" dirty="0">
                <a:solidFill>
                  <a:schemeClr val="accent6"/>
                </a:solidFill>
              </a:rPr>
              <a:t>2015</a:t>
            </a:r>
            <a:r>
              <a:rPr lang="en-GB" sz="2800" dirty="0">
                <a:latin typeface="Noto Sans CJK JP Light"/>
              </a:rPr>
              <a:t>) Human-level control through deep reinforcement learning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Two key techniques to improve stability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1 –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experience replay </a:t>
            </a:r>
            <a:r>
              <a:rPr lang="en-GB" dirty="0">
                <a:latin typeface="Noto Sans CJK JP Light"/>
              </a:rPr>
              <a:t>(Lin 1993)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target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Significance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End to end deep </a:t>
            </a:r>
            <a:r>
              <a:rPr lang="en-GB" dirty="0">
                <a:latin typeface="Noto Sans CJK JP Light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Ability to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intentionally sacrifice performance for ability to generalize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purchased by Google for £400M in 2014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clipped to [-1,1]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reward counting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>
              <a:buNone/>
            </a:pPr>
            <a:endParaRPr lang="en-GB" sz="500" dirty="0"/>
          </a:p>
          <a:p>
            <a:pPr lvl="0"/>
            <a:r>
              <a:rPr lang="en-GB" sz="2800" dirty="0"/>
              <a:t>Non-linear function </a:t>
            </a:r>
          </a:p>
          <a:p>
            <a:pPr lvl="0">
              <a:buNone/>
            </a:pPr>
            <a:r>
              <a:rPr lang="en-GB" sz="2400" dirty="0"/>
              <a:t>(neural network)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One forward pass to estimate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blipFill>
                <a:blip r:embed="rId4"/>
                <a:stretch>
                  <a:fillRect l="-2016" t="-12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Visualizing 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7634-2193-4629-A3B2-375D7BD9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57918"/>
            <a:ext cx="10080625" cy="22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832" b="-2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34F61D-0D40-451D-AC8F-04C7867CCCFA}"/>
              </a:ext>
            </a:extLst>
          </p:cNvPr>
          <p:cNvSpPr/>
          <p:nvPr/>
        </p:nvSpPr>
        <p:spPr>
          <a:xfrm>
            <a:off x="3803648" y="1886713"/>
            <a:ext cx="133985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6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/>
                  <a:t>Averaging of behavior distribution </a:t>
                </a:r>
              </a:p>
              <a:p>
                <a:pPr>
                  <a:buNone/>
                </a:pPr>
                <a:r>
                  <a:rPr lang="en-US" sz="2400" dirty="0"/>
                  <a:t> more independent sampling</a:t>
                </a:r>
              </a:p>
              <a:p>
                <a:pPr>
                  <a:buNone/>
                </a:pPr>
                <a:r>
                  <a:rPr lang="en-US" sz="2400" dirty="0"/>
                  <a:t> avoids the within trajectory correlation of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breaking correlations in data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Data efficiency</a:t>
                </a:r>
              </a:p>
              <a:p>
                <a:pPr>
                  <a:buNone/>
                </a:pPr>
                <a:r>
                  <a:rPr lang="en-US" sz="2400" dirty="0"/>
                  <a:t>learn from experience multiple times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Allows seeding with human expert experience </a:t>
                </a:r>
                <a:endParaRPr lang="en-US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19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Balance between greedy replay (on TD error) vs uniform random (like vanilla experience replay)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Faster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Second innovation behind DQN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sz="2800" dirty="0"/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/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/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</a:p>
              <a:p>
                <a:pPr>
                  <a:buNone/>
                </a:pPr>
                <a:r>
                  <a:rPr lang="en-US" dirty="0"/>
                  <a:t>Stable training</a:t>
                </a:r>
              </a:p>
              <a:p>
                <a:pPr>
                  <a:buNone/>
                </a:pPr>
                <a:r>
                  <a:rPr lang="en-US" sz="2800" dirty="0"/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  <a:p>
                <a:pPr>
                  <a:buNone/>
                </a:pPr>
                <a:r>
                  <a:rPr lang="en-US" dirty="0"/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1005833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b="65770"/>
          <a:stretch/>
        </p:blipFill>
        <p:spPr>
          <a:xfrm>
            <a:off x="2468782" y="1309122"/>
            <a:ext cx="5528997" cy="29788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Lookup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/>
            <a:r>
              <a:rPr lang="en-GB" sz="2400" dirty="0"/>
              <a:t>each estimate is independent of every other estimate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r>
              <a:rPr lang="en-GB" sz="2400" dirty="0">
                <a:solidFill>
                  <a:sysClr val="windowText" lastClr="000000"/>
                </a:solidFill>
              </a:rPr>
              <a:t>no sharing of knowledge between similar states &amp; actions</a:t>
            </a:r>
          </a:p>
          <a:p>
            <a:r>
              <a:rPr lang="en-GB" sz="2400" dirty="0">
                <a:solidFill>
                  <a:sysClr val="windowText" lastClr="000000"/>
                </a:solidFill>
              </a:rPr>
              <a:t>potentially a large number of entries in the table (curse of dimensionality)</a:t>
            </a:r>
          </a:p>
        </p:txBody>
      </p:sp>
    </p:spTree>
    <p:extLst>
      <p:ext uri="{BB962C8B-B14F-4D97-AF65-F5344CB8AC3E}">
        <p14:creationId xmlns:p14="http://schemas.microsoft.com/office/powerpoint/2010/main" val="108676799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Hits us twice in Q-Learning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Action selection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for each state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select action with by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for all possible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Training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for each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to calculate max value of the next state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3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2696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Reward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/>
                  <a:t>DQN clips rewards to [-1, +1]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Keeps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in a reasonable range</a:t>
                </a:r>
              </a:p>
              <a:p>
                <a:pPr>
                  <a:buNone/>
                </a:pPr>
                <a:r>
                  <a:rPr lang="en-GB" sz="2800" dirty="0"/>
                  <a:t> helps keep gradients under control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Lose information</a:t>
                </a:r>
              </a:p>
              <a:p>
                <a:pPr>
                  <a:buNone/>
                </a:pPr>
                <a:r>
                  <a:rPr lang="en-GB" sz="2800" dirty="0"/>
                  <a:t> now we are essentially reward counting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8846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Normalized DQN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/>
                  <a:t>Don’t scale rewards - use rewards as given by game</a:t>
                </a:r>
              </a:p>
              <a:p>
                <a:pPr>
                  <a:buNone/>
                </a:pPr>
                <a:r>
                  <a:rPr lang="en-GB" sz="2800" dirty="0"/>
                  <a:t>Network outputs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8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/>
              </a:p>
              <a:p>
                <a:pPr>
                  <a:buNone/>
                </a:pPr>
                <a:r>
                  <a:rPr lang="en-GB" sz="2400" dirty="0"/>
                  <a:t> scalar in range [-1,+1]</a:t>
                </a:r>
              </a:p>
              <a:p>
                <a:pPr>
                  <a:buNone/>
                </a:pPr>
                <a:r>
                  <a:rPr lang="en-GB" sz="2800" dirty="0"/>
                  <a:t>We then transform this into </a:t>
                </a:r>
              </a:p>
              <a:p>
                <a:pPr>
                  <a:buNone/>
                </a:pP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GB" sz="2400" dirty="0"/>
              </a:p>
              <a:p>
                <a:pPr>
                  <a:buNone/>
                </a:pPr>
                <a:r>
                  <a:rPr lang="en-GB" sz="2800" dirty="0"/>
                  <a:t>Adapt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GB" sz="2800" dirty="0"/>
                  <a:t> to ensure </a:t>
                </a:r>
                <a:endParaRPr lang="en-GB" sz="2800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GB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,+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/>
              </a:p>
              <a:p>
                <a:pPr>
                  <a:buNone/>
                </a:pPr>
                <a:r>
                  <a:rPr lang="en-GB" sz="2800" dirty="0"/>
                  <a:t>Adjust network weights </a:t>
                </a:r>
                <a14:m>
                  <m:oMath xmlns:m="http://schemas.openxmlformats.org/officeDocument/2006/math">
                    <m:r>
                      <a:rPr lang="el-GR" sz="28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/>
                  <a:t> to keep Q-values constant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400" dirty="0"/>
              </a:p>
              <a:p>
                <a:pPr>
                  <a:buNone/>
                </a:pPr>
                <a:endParaRPr lang="en-GB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419" t="-2364" b="-147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D896F5D-CC25-4E80-9598-757BFD65FA96}"/>
              </a:ext>
            </a:extLst>
          </p:cNvPr>
          <p:cNvSpPr txBox="1">
            <a:spLocks/>
          </p:cNvSpPr>
          <p:nvPr/>
        </p:nvSpPr>
        <p:spPr>
          <a:xfrm>
            <a:off x="0" y="7212169"/>
            <a:ext cx="10080625" cy="3737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Silver - http://www0.cs.ucl.ac.uk/staff/d.silver/web/Resources_files/deep_rl.pdf</a:t>
            </a:r>
          </a:p>
        </p:txBody>
      </p:sp>
    </p:spTree>
    <p:extLst>
      <p:ext uri="{BB962C8B-B14F-4D97-AF65-F5344CB8AC3E}">
        <p14:creationId xmlns:p14="http://schemas.microsoft.com/office/powerpoint/2010/main" val="193194211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Atari work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2013	DQN – target network, experience replay</a:t>
            </a:r>
          </a:p>
          <a:p>
            <a:pPr>
              <a:buNone/>
            </a:pPr>
            <a:r>
              <a:rPr lang="en-GB" dirty="0"/>
              <a:t>2015 Prioritized experience replay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2016 Double DQN (DDQN) </a:t>
            </a:r>
          </a:p>
          <a:p>
            <a:pPr>
              <a:buNone/>
            </a:pPr>
            <a:r>
              <a:rPr lang="en-GB" dirty="0"/>
              <a:t>2016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argmax</m:t>
                    </m:r>
                  </m:oMath>
                </a14:m>
                <a:r>
                  <a:rPr lang="en-GB" dirty="0"/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GB" dirty="0">
                    <a:latin typeface="Noto Sans CJK JP Light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>
                    <a:latin typeface="Noto Sans CJK JP Light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0B53D6-AF27-41DF-AAE7-635C963D81A4}"/>
              </a:ext>
            </a:extLst>
          </p:cNvPr>
          <p:cNvSpPr txBox="1">
            <a:spLocks/>
          </p:cNvSpPr>
          <p:nvPr/>
        </p:nvSpPr>
        <p:spPr>
          <a:xfrm>
            <a:off x="7135707" y="3805824"/>
            <a:ext cx="2735353" cy="1125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000" dirty="0">
                <a:latin typeface="Noto Sans CJK JP Light"/>
              </a:rPr>
              <a:t>taking max of our estimates always gets us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175977E-6A75-4536-BF0F-757BEF3A3E28}"/>
              </a:ext>
            </a:extLst>
          </p:cNvPr>
          <p:cNvSpPr/>
          <p:nvPr/>
        </p:nvSpPr>
        <p:spPr>
          <a:xfrm>
            <a:off x="3107994" y="5122318"/>
            <a:ext cx="1774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ighlight>
                  <a:scrgbClr r="0" g="0" b="0">
                    <a:alpha val="0"/>
                  </a:scrgbClr>
                </a:highlight>
                <a:latin typeface="Noto Sans CJK JP Light"/>
              </a:rPr>
              <a:t>true value here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Double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Vlad </a:t>
            </a:r>
            <a:r>
              <a:rPr lang="en-US" dirty="0" err="1"/>
              <a:t>Mnih</a:t>
            </a:r>
            <a:r>
              <a:rPr lang="en-US" dirty="0"/>
              <a:t> - </a:t>
            </a:r>
            <a:r>
              <a:rPr lang="en-GB" dirty="0"/>
              <a:t>2017 Deep RL </a:t>
            </a:r>
            <a:r>
              <a:rPr lang="en-GB" dirty="0" err="1"/>
              <a:t>bootcamp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Emphasis on experimentation / grid searching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Huber loss instead of squared loss on Bellman error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</a:t>
            </a:r>
            <a:r>
              <a:rPr lang="en-GB" dirty="0" err="1"/>
              <a:t>RMSProp</a:t>
            </a:r>
            <a:r>
              <a:rPr lang="en-GB" dirty="0"/>
              <a:t> instead of vanilla SGD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927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 (lunch hopefully!)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165" t="27859" r="1165" b="37911"/>
          <a:stretch/>
        </p:blipFill>
        <p:spPr>
          <a:xfrm>
            <a:off x="2481661" y="1247947"/>
            <a:ext cx="5528997" cy="29788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>
              <a:buNone/>
            </a:pPr>
            <a:r>
              <a:rPr lang="en-GB" sz="2400" dirty="0"/>
              <a:t> less parameters than a table</a:t>
            </a:r>
          </a:p>
          <a:p>
            <a:pPr lvl="0">
              <a:buNone/>
            </a:pPr>
            <a:r>
              <a:rPr lang="en-GB" sz="2400" dirty="0"/>
              <a:t> generalize across states </a:t>
            </a:r>
          </a:p>
          <a:p>
            <a:pPr lvl="0">
              <a:buNone/>
            </a:pPr>
            <a:r>
              <a:rPr lang="en-GB" sz="2400" dirty="0"/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many real world problems are non-linear</a:t>
            </a:r>
          </a:p>
        </p:txBody>
      </p:sp>
    </p:spTree>
    <p:extLst>
      <p:ext uri="{BB962C8B-B14F-4D97-AF65-F5344CB8AC3E}">
        <p14:creationId xmlns:p14="http://schemas.microsoft.com/office/powerpoint/2010/main" val="7921558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/>
              <a:t>Off policy control - discrete action spaces only</a:t>
            </a:r>
          </a:p>
          <a:p>
            <a:pPr>
              <a:buNone/>
            </a:pPr>
            <a:r>
              <a:rPr lang="en-GB" sz="2800" dirty="0"/>
              <a:t>Maximization bias - addressed by Double Q-Learning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Deadly triad – off policy, non-linear functions, bootstrapping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Experience replay – more </a:t>
            </a:r>
            <a:r>
              <a:rPr lang="en-GB" sz="2800" dirty="0" err="1"/>
              <a:t>iid</a:t>
            </a:r>
            <a:r>
              <a:rPr lang="en-GB" sz="2800" dirty="0"/>
              <a:t>, data efficiency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Target network – reduces correlation between target &amp; network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</a:rPr>
                  <a:t>learn</a:t>
                </a:r>
                <a:r>
                  <a:rPr lang="en-GB" sz="2000" dirty="0"/>
                  <a:t> a value function</a:t>
                </a:r>
              </a:p>
              <a:p>
                <a:pPr lvl="0" algn="ctr"/>
                <a:r>
                  <a:rPr lang="en-GB" sz="2000" dirty="0"/>
                  <a:t>use value function to </a:t>
                </a:r>
                <a:r>
                  <a:rPr lang="en-GB" sz="2000" b="1" dirty="0">
                    <a:solidFill>
                      <a:schemeClr val="accent6"/>
                    </a:solidFill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</a:rPr>
                  <a:t>learn</a:t>
                </a:r>
                <a:r>
                  <a:rPr lang="en-GB" sz="2000" dirty="0"/>
                  <a:t> policy</a:t>
                </a:r>
              </a:p>
              <a:p>
                <a:pPr lvl="0" algn="ctr"/>
                <a:r>
                  <a:rPr lang="en-GB" sz="2000" dirty="0"/>
                  <a:t>use policy to </a:t>
                </a:r>
                <a:r>
                  <a:rPr lang="en-GB" sz="2000" b="1" dirty="0">
                    <a:solidFill>
                      <a:schemeClr val="accent6"/>
                    </a:solidFill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766704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Previously looked at generating a policy from a value function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argmax across the action space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Policy gradient methods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parameterize a policy directly</a:t>
                </a: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Noto Sans CJK JP Light"/>
                </a:endParaRP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probability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(stochastic) </a:t>
                </a: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(i.e. neural network weights)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2419" b="-25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</a:rPr>
              <a:t>John Schulman – Berkley, Open AI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6CA0807A-1ADF-466F-9EB1-E09B4525F9A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64178" y="1487280"/>
            <a:ext cx="7727422" cy="57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3494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directly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Deterministic policy (always rock) is easily exploited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requires a discrete action space to argmax across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suffers from the curse of dimensionality in high dimensional or continuous spaces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we take the argmax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across all possible actions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if we have a lot of possible actions = lots of computation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15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735" t="62911" r="-873" b="-611"/>
          <a:stretch/>
        </p:blipFill>
        <p:spPr>
          <a:xfrm>
            <a:off x="2314977" y="1358721"/>
            <a:ext cx="5673143" cy="328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Non-linear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691129"/>
            <a:ext cx="4439992" cy="2508869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>
              <a:buNone/>
            </a:pPr>
            <a:r>
              <a:rPr lang="en-GB" sz="2400" dirty="0"/>
              <a:t> model complex dynamics</a:t>
            </a:r>
          </a:p>
          <a:p>
            <a:pPr lvl="0">
              <a:buNone/>
            </a:pPr>
            <a:r>
              <a:rPr lang="en-GB" sz="2400" dirty="0"/>
              <a:t> convolution for vision</a:t>
            </a:r>
          </a:p>
          <a:p>
            <a:pPr lvl="0">
              <a:buNone/>
            </a:pPr>
            <a:r>
              <a:rPr lang="en-GB" sz="2400" dirty="0"/>
              <a:t> </a:t>
            </a:r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  <a:p>
            <a:pPr lvl="0">
              <a:buNone/>
            </a:pPr>
            <a:r>
              <a:rPr lang="en-GB" sz="2400" dirty="0"/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691129"/>
            <a:ext cx="4546439" cy="25088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instability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difficult to train</a:t>
            </a:r>
          </a:p>
        </p:txBody>
      </p:sp>
    </p:spTree>
    <p:extLst>
      <p:ext uri="{BB962C8B-B14F-4D97-AF65-F5344CB8AC3E}">
        <p14:creationId xmlns:p14="http://schemas.microsoft.com/office/powerpoint/2010/main" val="310442422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stochastic policies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optimize what we care about directly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more stable convergence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exploration for free</a:t>
            </a:r>
          </a:p>
          <a:p>
            <a:pPr>
              <a:buNone/>
            </a:pPr>
            <a:r>
              <a:rPr lang="en-GB" sz="2800" b="1" dirty="0">
                <a:solidFill>
                  <a:srgbClr val="FF0000"/>
                </a:solidFill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sample efficiency</a:t>
            </a: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introduction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score function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10074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without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We have a parameterized policy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i.e. a neural network that outputs a distribution over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How do we improve it?  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change parameters to take actions that get more reward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change parameters to favour probable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function is not known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but we can calculate the gradient of the expectation of reward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901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 some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Imagine we have a policy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probability distribution over actions (stochastic)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How do we improve it?  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change parameters to take actions that get more reward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change parameters to favour probable actions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Return function is not known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but gradient of expected return can be calculated 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"/>
                                  <m:endChr m:val="⌋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4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446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35F524-6C4B-4622-985D-03CA7DF1A1CB}"/>
              </a:ext>
            </a:extLst>
          </p:cNvPr>
          <p:cNvSpPr txBox="1">
            <a:spLocks/>
          </p:cNvSpPr>
          <p:nvPr/>
        </p:nvSpPr>
        <p:spPr>
          <a:xfrm>
            <a:off x="5315217" y="3035864"/>
            <a:ext cx="3866615" cy="11891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Noto Sans CJK JP Light"/>
              </a:rPr>
              <a:t>we can get the probability from our distribution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CED1A1-769D-4A31-B964-19B268EE55BD}"/>
              </a:ext>
            </a:extLst>
          </p:cNvPr>
          <p:cNvCxnSpPr>
            <a:cxnSpLocks/>
          </p:cNvCxnSpPr>
          <p:nvPr/>
        </p:nvCxnSpPr>
        <p:spPr>
          <a:xfrm>
            <a:off x="3012621" y="2824843"/>
            <a:ext cx="2567151" cy="62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9B0671-86C7-404C-953E-797FBA45F172}"/>
              </a:ext>
            </a:extLst>
          </p:cNvPr>
          <p:cNvCxnSpPr>
            <a:cxnSpLocks/>
          </p:cNvCxnSpPr>
          <p:nvPr/>
        </p:nvCxnSpPr>
        <p:spPr>
          <a:xfrm flipH="1">
            <a:off x="5408896" y="3540631"/>
            <a:ext cx="421822" cy="68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515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Policy gradients are an optimization problem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1 - pick (any) policy quality measure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2 - pick an optimization algorithm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change weights to maximize policy quality</a:t>
            </a:r>
          </a:p>
        </p:txBody>
      </p:sp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latin typeface="Noto Sans CJK JP Light"/>
              </a:rPr>
              <a:t>d</a:t>
            </a: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in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the expectation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of the gradient of the log probability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derivation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9CB59-10B5-48AE-9C65-265E24A2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66947"/>
            <a:ext cx="10080625" cy="38257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42B340B-4D99-473B-9E5C-262C9A89F2D5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dirty="0">
                <a:latin typeface="Noto Sans CJK JP Light"/>
                <a:ea typeface="Cambria Math" panose="02040503050406030204" pitchFamily="18" charset="0"/>
              </a:rPr>
              <a:t>http://karpathy.github.io/2016/05/31/rl/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A4D255-7F4F-448E-AD63-BEAB797D9323}"/>
              </a:ext>
            </a:extLst>
          </p:cNvPr>
          <p:cNvSpPr/>
          <p:nvPr/>
        </p:nvSpPr>
        <p:spPr>
          <a:xfrm>
            <a:off x="1929809" y="2743200"/>
            <a:ext cx="898451" cy="704538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CF3AF-7AE5-4043-8727-A010A97F3D18}"/>
              </a:ext>
            </a:extLst>
          </p:cNvPr>
          <p:cNvSpPr/>
          <p:nvPr/>
        </p:nvSpPr>
        <p:spPr>
          <a:xfrm>
            <a:off x="2418907" y="3710763"/>
            <a:ext cx="590107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21E57D-B70E-4121-8ADD-19DA285633DC}"/>
              </a:ext>
            </a:extLst>
          </p:cNvPr>
          <p:cNvSpPr/>
          <p:nvPr/>
        </p:nvSpPr>
        <p:spPr>
          <a:xfrm>
            <a:off x="3200399" y="3911350"/>
            <a:ext cx="590108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BC195-FE47-4862-9C54-F28A8A2A83D9}"/>
              </a:ext>
            </a:extLst>
          </p:cNvPr>
          <p:cNvSpPr/>
          <p:nvPr/>
        </p:nvSpPr>
        <p:spPr>
          <a:xfrm>
            <a:off x="3009014" y="4501157"/>
            <a:ext cx="1355650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5650DA-FF37-4531-88D0-E5B8956606DF}"/>
              </a:ext>
            </a:extLst>
          </p:cNvPr>
          <p:cNvSpPr/>
          <p:nvPr/>
        </p:nvSpPr>
        <p:spPr>
          <a:xfrm>
            <a:off x="1972340" y="5185282"/>
            <a:ext cx="393404" cy="348965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DE6954-2ADB-4BDE-857D-156DB023079E}"/>
              </a:ext>
            </a:extLst>
          </p:cNvPr>
          <p:cNvSpPr/>
          <p:nvPr/>
        </p:nvSpPr>
        <p:spPr>
          <a:xfrm>
            <a:off x="549742" y="2099733"/>
            <a:ext cx="1080091" cy="44873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0F8176-6FB6-4747-B5E7-FCCC95FA061E}"/>
              </a:ext>
            </a:extLst>
          </p:cNvPr>
          <p:cNvSpPr/>
          <p:nvPr/>
        </p:nvSpPr>
        <p:spPr>
          <a:xfrm>
            <a:off x="2365744" y="2080706"/>
            <a:ext cx="1647456" cy="662493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B0D05-23D8-407C-95FF-FC7AAED61A53}"/>
              </a:ext>
            </a:extLst>
          </p:cNvPr>
          <p:cNvCxnSpPr/>
          <p:nvPr/>
        </p:nvCxnSpPr>
        <p:spPr>
          <a:xfrm flipH="1">
            <a:off x="2239433" y="4902331"/>
            <a:ext cx="478367" cy="28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604607-136D-4509-9C45-3E880A658A01}"/>
              </a:ext>
            </a:extLst>
          </p:cNvPr>
          <p:cNvCxnSpPr>
            <a:cxnSpLocks/>
          </p:cNvCxnSpPr>
          <p:nvPr/>
        </p:nvCxnSpPr>
        <p:spPr>
          <a:xfrm flipH="1">
            <a:off x="2298700" y="4902331"/>
            <a:ext cx="2332568" cy="24910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0854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return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  <a:endParaRPr lang="en-GB" sz="3200" i="1" dirty="0">
              <a:solidFill>
                <a:schemeClr val="accent6"/>
              </a:solidFill>
              <a:highlight>
                <a:scrgbClr r="0" g="0" b="0">
                  <a:alpha val="0"/>
                </a:scrgbClr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for policy of the gradient of the policy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14428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recurrence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77735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log(probability of action) * return</a:t>
                </a: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log(policy) * return</a:t>
                </a:r>
              </a:p>
              <a:p>
                <a:pPr algn="ctr"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20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450668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log(probability of action) * return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log(policy) * return</a:t>
            </a:r>
          </a:p>
          <a:p>
            <a:pPr algn="ctr">
              <a:buNone/>
            </a:pPr>
            <a:endParaRPr lang="en-GB" sz="4600" b="1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240969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probable was the action we picked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want to reinforce actions we thought would be good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reinforce actions that were actually good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blipFill>
                <a:blip r:embed="rId3"/>
                <a:stretch>
                  <a:fillRect l="-2638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Improving a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need to calculate the log probability of the action for the policy that took that action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24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Why might using a Monte Carlo return be a problem?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Problems with MC REINFORCE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is high variance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requires episodic problems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requires lots of experience = slow to converge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How can we get some of the advantages of Temporal Difference methods?</a:t>
            </a:r>
          </a:p>
        </p:txBody>
      </p:sp>
    </p:spTree>
    <p:extLst>
      <p:ext uri="{BB962C8B-B14F-4D97-AF65-F5344CB8AC3E}">
        <p14:creationId xmlns:p14="http://schemas.microsoft.com/office/powerpoint/2010/main" val="172718676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Baseline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introduce a baseline function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changing the expectation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76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57940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" r="3816"/>
          <a:stretch/>
        </p:blipFill>
        <p:spPr>
          <a:xfrm>
            <a:off x="48297" y="1384478"/>
            <a:ext cx="9958266" cy="4439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 with baseline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04F95-24A1-4559-9954-56380316299D}"/>
              </a:ext>
            </a:extLst>
          </p:cNvPr>
          <p:cNvSpPr/>
          <p:nvPr/>
        </p:nvSpPr>
        <p:spPr>
          <a:xfrm>
            <a:off x="7787201" y="2928689"/>
            <a:ext cx="2341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Run through entire episode following policy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AF1A7-EF8D-4582-BD5E-80FE3E42EC7B}"/>
              </a:ext>
            </a:extLst>
          </p:cNvPr>
          <p:cNvSpPr/>
          <p:nvPr/>
        </p:nvSpPr>
        <p:spPr>
          <a:xfrm>
            <a:off x="3390140" y="360447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calculate MC return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64B187-B50C-4A88-8326-682D61B7170D}"/>
              </a:ext>
            </a:extLst>
          </p:cNvPr>
          <p:cNvSpPr/>
          <p:nvPr/>
        </p:nvSpPr>
        <p:spPr>
          <a:xfrm>
            <a:off x="2850301" y="387278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return - baseline</a:t>
            </a:r>
            <a:endParaRPr lang="en-GB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/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baseline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  <a:blipFill>
                <a:blip r:embed="rId4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/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policy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  <a:blipFill>
                <a:blip r:embed="rId5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A6A416F-1D63-4F54-9FB4-2153FCBA35FD}"/>
              </a:ext>
            </a:extLst>
          </p:cNvPr>
          <p:cNvSpPr/>
          <p:nvPr/>
        </p:nvSpPr>
        <p:spPr>
          <a:xfrm>
            <a:off x="267237" y="6080088"/>
            <a:ext cx="8651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Noto Sans CJK JP Light"/>
              </a:rPr>
              <a:t>Note we are still constrained to episodic problems!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Fundamental assumption in statistical learning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ndependent and </a:t>
            </a: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dentically </a:t>
            </a:r>
            <a:r>
              <a:rPr lang="en-GB" b="1" dirty="0">
                <a:solidFill>
                  <a:schemeClr val="accent6"/>
                </a:solidFill>
              </a:rPr>
              <a:t>d</a:t>
            </a:r>
            <a:r>
              <a:rPr lang="en-GB" dirty="0"/>
              <a:t>istributed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</a:rPr>
              <a:t>independently drawn </a:t>
            </a:r>
            <a:r>
              <a:rPr lang="en-GB" dirty="0"/>
              <a:t>from a </a:t>
            </a:r>
            <a:r>
              <a:rPr lang="en-GB" b="1" dirty="0">
                <a:solidFill>
                  <a:srgbClr val="92D050"/>
                </a:solidFill>
              </a:rPr>
              <a:t>fixed distribution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</a:t>
            </a:r>
          </a:p>
          <a:p>
            <a:pPr>
              <a:buFont typeface="StarSymbol"/>
              <a:buNone/>
            </a:pPr>
            <a:r>
              <a:rPr lang="en-US" dirty="0"/>
              <a:t>introduction</a:t>
            </a:r>
          </a:p>
          <a:p>
            <a:pPr>
              <a:buFont typeface="StarSymbol"/>
              <a:buNone/>
            </a:pPr>
            <a:r>
              <a:rPr lang="en-US" dirty="0"/>
              <a:t>score function </a:t>
            </a:r>
          </a:p>
          <a:p>
            <a:pPr>
              <a:buFont typeface="StarSymbol"/>
              <a:buNone/>
            </a:pPr>
            <a:r>
              <a:rPr lang="en-US" dirty="0"/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7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actor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= policy</a:t>
            </a:r>
            <a:endParaRPr lang="en-GB" b="1" dirty="0">
              <a:solidFill>
                <a:schemeClr val="accent6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critic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= value function</a:t>
            </a:r>
            <a:endParaRPr lang="en-GB" b="1" dirty="0">
              <a:solidFill>
                <a:schemeClr val="accent6"/>
              </a:solidFill>
              <a:latin typeface="Noto Sans CJK JP Light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B9044-FB4A-4335-8263-486F9432FCD7}"/>
              </a:ext>
            </a:extLst>
          </p:cNvPr>
          <p:cNvSpPr/>
          <p:nvPr/>
        </p:nvSpPr>
        <p:spPr>
          <a:xfrm>
            <a:off x="7291364" y="4342145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TD error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B3CBE-87CC-4B25-8523-9397A52A7629}"/>
              </a:ext>
            </a:extLst>
          </p:cNvPr>
          <p:cNvSpPr/>
          <p:nvPr/>
        </p:nvSpPr>
        <p:spPr>
          <a:xfrm>
            <a:off x="3982568" y="4607235"/>
            <a:ext cx="433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value function (critic)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B0EB0A-DE7C-45ED-8AE3-294680B79DEE}"/>
              </a:ext>
            </a:extLst>
          </p:cNvPr>
          <p:cNvSpPr/>
          <p:nvPr/>
        </p:nvSpPr>
        <p:spPr>
          <a:xfrm>
            <a:off x="4386106" y="4865886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policy (actor)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70D14C-2CC6-4BDF-A569-75D0771CC31B}"/>
              </a:ext>
            </a:extLst>
          </p:cNvPr>
          <p:cNvSpPr/>
          <p:nvPr/>
        </p:nvSpPr>
        <p:spPr>
          <a:xfrm>
            <a:off x="5134152" y="2997339"/>
            <a:ext cx="3130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within episode updating</a:t>
            </a:r>
            <a:endParaRPr lang="en-GB" b="1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F21D12-CFA6-4D63-8B0C-8942FAF210C0}"/>
              </a:ext>
            </a:extLst>
          </p:cNvPr>
          <p:cNvCxnSpPr>
            <a:cxnSpLocks/>
          </p:cNvCxnSpPr>
          <p:nvPr/>
        </p:nvCxnSpPr>
        <p:spPr>
          <a:xfrm flipH="1">
            <a:off x="3412901" y="3182005"/>
            <a:ext cx="1777286" cy="604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93E0D-C54A-4CC9-A6B5-D4E506A3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641" y="1466705"/>
            <a:ext cx="10080625" cy="3996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F6689-5CB6-4DD6-870C-9A8CFC25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8297" y="4425034"/>
            <a:ext cx="347880" cy="35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We saw earlier that experience replay is used to reduce non-stationarity &amp; decorrelate updates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but can only be used with off-policy learners</a:t>
            </a:r>
          </a:p>
        </p:txBody>
      </p:sp>
    </p:spTree>
    <p:extLst>
      <p:ext uri="{BB962C8B-B14F-4D97-AF65-F5344CB8AC3E}">
        <p14:creationId xmlns:p14="http://schemas.microsoft.com/office/powerpoint/2010/main" val="415265145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Advantage Actor-Critic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experience of each agent is independent of other agents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learning in parallel stabilizes training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allows use of on-policy learners (i.e. SARSA, Actor-Critic)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runs on single multi-core CPU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learns faster than many GPU methods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702607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Advantage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Actor-Critic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average for the policy being followed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15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4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b="1" dirty="0">
                <a:solidFill>
                  <a:srgbClr val="92D050"/>
                </a:solidFill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>
            <a:hlinkClick r:id="" action="ppaction://media"/>
            <a:extLst>
              <a:ext uri="{FF2B5EF4-FFF2-40B4-BE49-F238E27FC236}">
                <a16:creationId xmlns:a16="http://schemas.microsoft.com/office/drawing/2014/main" id="{25E03EEF-BD4F-42E9-B95F-2EC21D0EF1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656319"/>
            <a:ext cx="8382829" cy="62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06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Deep Blue was handcrafted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programmers &amp; chess grandmasters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</a:t>
            </a:r>
            <a:r>
              <a:rPr lang="en-US" b="1" dirty="0">
                <a:solidFill>
                  <a:schemeClr val="accent6"/>
                </a:solidFill>
              </a:rPr>
              <a:t>learnt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human moves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width</a:t>
            </a:r>
            <a:r>
              <a:rPr lang="en-US" sz="2800" dirty="0">
                <a:latin typeface="Noto Sans CJK JP Light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elect states more intelligently</a:t>
            </a: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depth</a:t>
            </a:r>
            <a:r>
              <a:rPr lang="en-US" sz="2800" dirty="0">
                <a:latin typeface="Noto Sans CJK JP Light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valuate states more precisely</a:t>
            </a: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Long held as the most challenging classic game for artificial intelligence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sz="2800" dirty="0"/>
              <a:t>massive search space - more positions than atoms in universe</a:t>
            </a:r>
          </a:p>
          <a:p>
            <a:pPr>
              <a:buNone/>
            </a:pPr>
            <a:r>
              <a:rPr lang="en-US" sz="2800" dirty="0"/>
              <a:t> difficult to evaluate positions &amp; moves</a:t>
            </a:r>
          </a:p>
          <a:p>
            <a:pPr>
              <a:buNone/>
            </a:pPr>
            <a:r>
              <a:rPr lang="en-US" sz="2800" dirty="0"/>
              <a:t> sparse &amp; delayed reward</a:t>
            </a:r>
          </a:p>
          <a:p>
            <a:br>
              <a:rPr lang="en-US" dirty="0"/>
            </a:b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:a16="http://schemas.microsoft.com/office/drawing/2014/main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32" y="4366402"/>
            <a:ext cx="4535707" cy="30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/>
                  <a:t>AlphaGo works to </a:t>
                </a:r>
                <a:r>
                  <a:rPr lang="en-US" b="1" dirty="0"/>
                  <a:t>reduce both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width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chemeClr val="accent6"/>
                    </a:solidFill>
                  </a:rPr>
                  <a:t> depth </a:t>
                </a:r>
                <a:r>
                  <a:rPr lang="en-US" b="1" dirty="0"/>
                  <a:t>of search</a:t>
                </a:r>
              </a:p>
              <a:p>
                <a:pPr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width</a:t>
                </a:r>
                <a:r>
                  <a:rPr lang="en-US" sz="2800" dirty="0"/>
                  <a:t> by sampling high probability actions from policy</a:t>
                </a:r>
              </a:p>
              <a:p>
                <a:endParaRPr lang="en-US" sz="2800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depth</a:t>
                </a:r>
                <a:r>
                  <a:rPr lang="en-US" sz="2800" dirty="0"/>
                  <a:t> through position evaluation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r="-3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b="1" dirty="0">
                    <a:solidFill>
                      <a:schemeClr val="accent6"/>
                    </a:solidFill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fast rollout policy network – linear function</a:t>
                </a:r>
              </a:p>
              <a:p>
                <a:r>
                  <a:rPr lang="en-US" sz="2800" dirty="0"/>
                  <a:t>supervised learning policy – 13 layer convolutional NN</a:t>
                </a:r>
              </a:p>
              <a:p>
                <a:r>
                  <a:rPr lang="en-US" sz="2800" dirty="0"/>
                  <a:t>reinforcement learning policy – 13 layer convolutional NN</a:t>
                </a:r>
              </a:p>
              <a:p>
                <a:br>
                  <a:rPr lang="en-US" dirty="0"/>
                </a:br>
                <a:r>
                  <a:rPr lang="en-US" b="1" dirty="0">
                    <a:solidFill>
                      <a:schemeClr val="accent6"/>
                    </a:solidFill>
                  </a:rPr>
                  <a:t>One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value function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convolutional neural network</a:t>
                </a:r>
              </a:p>
              <a:p>
                <a:br>
                  <a:rPr lang="en-US" dirty="0"/>
                </a:br>
                <a:r>
                  <a:rPr lang="en-US" dirty="0"/>
                  <a:t>Combined together using Monte Carlo tree search</a:t>
                </a:r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643" b="-35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Course notes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452199-E9B0-4D4B-B9A9-E8C423600B57}"/>
              </a:ext>
            </a:extLst>
          </p:cNvPr>
          <p:cNvSpPr/>
          <p:nvPr/>
        </p:nvSpPr>
        <p:spPr>
          <a:xfrm>
            <a:off x="296213" y="3779837"/>
            <a:ext cx="9375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200" dirty="0">
                <a:hlinkClick r:id="rId3"/>
              </a:rPr>
              <a:t>https://github.com/ADGEfficiency/DSR_RL</a:t>
            </a:r>
            <a:endParaRPr lang="en-GB" sz="4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1 – train </a:t>
            </a:r>
            <a:r>
              <a:rPr lang="en-GB" b="1" dirty="0">
                <a:solidFill>
                  <a:schemeClr val="accent6"/>
                </a:solidFill>
              </a:rPr>
              <a:t>fast &amp; supervised policy</a:t>
            </a:r>
            <a:r>
              <a:rPr lang="en-GB" b="1" dirty="0"/>
              <a:t> </a:t>
            </a:r>
            <a:r>
              <a:rPr lang="en-GB" dirty="0"/>
              <a:t>networks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reinforcement learning </a:t>
            </a:r>
            <a:r>
              <a:rPr lang="en-GB" b="1" dirty="0">
                <a:solidFill>
                  <a:schemeClr val="accent6"/>
                </a:solidFill>
              </a:rPr>
              <a:t>policy</a:t>
            </a:r>
            <a:r>
              <a:rPr lang="en-GB" b="1" dirty="0">
                <a:latin typeface="Noto Sans CJK JP Light"/>
              </a:rPr>
              <a:t> </a:t>
            </a:r>
            <a:r>
              <a:rPr lang="en-GB" dirty="0">
                <a:latin typeface="Noto Sans CJK JP Light"/>
              </a:rPr>
              <a:t>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initialize using supervised network weights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3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value function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use data generated during self play</a:t>
            </a: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Value &amp; policy networks combined using MCTS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Basic idea = analyse most promising next moves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/>
              <a:t>Planning algorithm</a:t>
            </a:r>
          </a:p>
          <a:p>
            <a:pPr>
              <a:buNone/>
            </a:pPr>
            <a:r>
              <a:rPr lang="en-GB" sz="2800" dirty="0"/>
              <a:t> simulated (not actual experience)</a:t>
            </a:r>
          </a:p>
          <a:p>
            <a:pPr>
              <a:buNone/>
            </a:pPr>
            <a:r>
              <a:rPr lang="en-GB" sz="2800" dirty="0"/>
              <a:t> roll out to end of game (a simulated Monte Carlo return)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7916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Noto Sans CJK JP Light"/>
              </a:rPr>
              <a:t>1 - pick a state to investigate further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GB" sz="2800" dirty="0">
                <a:latin typeface="Noto Sans CJK JP Light"/>
              </a:rPr>
              <a:t>using measures of state value &amp; visit statistics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2 - rollout down from this state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use linear fast rollout policy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3 - repeat</a:t>
            </a:r>
          </a:p>
        </p:txBody>
      </p:sp>
    </p:spTree>
    <p:extLst>
      <p:ext uri="{BB962C8B-B14F-4D97-AF65-F5344CB8AC3E}">
        <p14:creationId xmlns:p14="http://schemas.microsoft.com/office/powerpoint/2010/main" val="675839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pic>
        <p:nvPicPr>
          <p:cNvPr id="1026" name="Picture 2" descr="https://upload.wikimedia.org/wikipedia/commons/thumb/b/b3/MCTS_%28English%29.svg/808px-MCTS_%28English%29.svg.png">
            <a:extLst>
              <a:ext uri="{FF2B5EF4-FFF2-40B4-BE49-F238E27FC236}">
                <a16:creationId xmlns:a16="http://schemas.microsoft.com/office/drawing/2014/main" id="{6F161991-6F43-4E84-8BEC-F37A0E5E3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8"/>
          <a:stretch/>
        </p:blipFill>
        <p:spPr bwMode="auto">
          <a:xfrm>
            <a:off x="29858" y="2533917"/>
            <a:ext cx="10011084" cy="307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3AC4A08-91E0-4F13-83DA-EA6DAA4D63A3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https://en.wikipedia.org/wiki/Monte_Carlo_tree_search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A91C87-D8E5-4D94-8142-00D9B5136A99}"/>
              </a:ext>
            </a:extLst>
          </p:cNvPr>
          <p:cNvSpPr/>
          <p:nvPr/>
        </p:nvSpPr>
        <p:spPr>
          <a:xfrm>
            <a:off x="640724" y="4204952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AD672D-B5EE-414C-AE9E-D9FA20523F7D}"/>
              </a:ext>
            </a:extLst>
          </p:cNvPr>
          <p:cNvSpPr/>
          <p:nvPr/>
        </p:nvSpPr>
        <p:spPr>
          <a:xfrm>
            <a:off x="197476" y="3146738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4CA0A0-E650-481C-84E1-9942505908D8}"/>
              </a:ext>
            </a:extLst>
          </p:cNvPr>
          <p:cNvSpPr/>
          <p:nvPr/>
        </p:nvSpPr>
        <p:spPr>
          <a:xfrm>
            <a:off x="406276" y="367584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0B200C-78CD-4581-B5B1-E5815A8B6338}"/>
              </a:ext>
            </a:extLst>
          </p:cNvPr>
          <p:cNvSpPr txBox="1">
            <a:spLocks/>
          </p:cNvSpPr>
          <p:nvPr/>
        </p:nvSpPr>
        <p:spPr>
          <a:xfrm>
            <a:off x="92949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 nodes based on statistics collected so far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A8E12DD-B66A-43A8-8558-E670FE0BE97F}"/>
              </a:ext>
            </a:extLst>
          </p:cNvPr>
          <p:cNvSpPr txBox="1">
            <a:spLocks/>
          </p:cNvSpPr>
          <p:nvPr/>
        </p:nvSpPr>
        <p:spPr>
          <a:xfrm>
            <a:off x="2564174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If leaf node: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create &amp; the select  a new child node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F7467C4-51AC-4D77-95B7-3928CE8E4CE2}"/>
              </a:ext>
            </a:extLst>
          </p:cNvPr>
          <p:cNvSpPr txBox="1">
            <a:spLocks/>
          </p:cNvSpPr>
          <p:nvPr/>
        </p:nvSpPr>
        <p:spPr>
          <a:xfrm>
            <a:off x="5035400" y="5708500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Rollout to the end of the game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(simulated)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0E2EB8-D8D6-466B-B204-9B347BBF14DA}"/>
              </a:ext>
            </a:extLst>
          </p:cNvPr>
          <p:cNvSpPr txBox="1">
            <a:spLocks/>
          </p:cNvSpPr>
          <p:nvPr/>
        </p:nvSpPr>
        <p:spPr>
          <a:xfrm>
            <a:off x="7477020" y="5698978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Backup the result through the tree</a:t>
            </a:r>
            <a:r>
              <a:rPr lang="en-US" sz="2200" dirty="0">
                <a:latin typeface="Noto Sans CJK JP Light"/>
              </a:rPr>
              <a:t> to the root state</a:t>
            </a:r>
            <a:endParaRPr lang="en-GB" sz="2200" dirty="0">
              <a:latin typeface="Noto Sans CJK JP Ligh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8442D6-6915-4EC8-A723-6B9F010C819B}"/>
              </a:ext>
            </a:extLst>
          </p:cNvPr>
          <p:cNvSpPr/>
          <p:nvPr/>
        </p:nvSpPr>
        <p:spPr>
          <a:xfrm>
            <a:off x="3279820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139DEC-EA4B-47FF-BC79-A92CCCD9F0A0}"/>
              </a:ext>
            </a:extLst>
          </p:cNvPr>
          <p:cNvSpPr/>
          <p:nvPr/>
        </p:nvSpPr>
        <p:spPr>
          <a:xfrm>
            <a:off x="3279820" y="4734171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71AC7-3CA3-499F-9B05-44FD87E33075}"/>
              </a:ext>
            </a:extLst>
          </p:cNvPr>
          <p:cNvSpPr/>
          <p:nvPr/>
        </p:nvSpPr>
        <p:spPr>
          <a:xfrm>
            <a:off x="5912477" y="5353894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7AA0AF-F2F6-4037-9C3B-B496A2D6EFD6}"/>
              </a:ext>
            </a:extLst>
          </p:cNvPr>
          <p:cNvSpPr/>
          <p:nvPr/>
        </p:nvSpPr>
        <p:spPr>
          <a:xfrm>
            <a:off x="8569818" y="473360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ED035-0C9E-45D5-9D4F-B15C85341EF0}"/>
              </a:ext>
            </a:extLst>
          </p:cNvPr>
          <p:cNvSpPr/>
          <p:nvPr/>
        </p:nvSpPr>
        <p:spPr>
          <a:xfrm>
            <a:off x="8569818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38E43D-B84F-4B4E-A075-F98B0CEB5E23}"/>
              </a:ext>
            </a:extLst>
          </p:cNvPr>
          <p:cNvSpPr/>
          <p:nvPr/>
        </p:nvSpPr>
        <p:spPr>
          <a:xfrm>
            <a:off x="8361018" y="366887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BDFED7-C07A-41F6-AFB6-8FC2F3F2B91F}"/>
              </a:ext>
            </a:extLst>
          </p:cNvPr>
          <p:cNvSpPr/>
          <p:nvPr/>
        </p:nvSpPr>
        <p:spPr>
          <a:xfrm>
            <a:off x="8132898" y="313972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A8CC88-B984-424F-9C0C-4593C785C8D1}"/>
              </a:ext>
            </a:extLst>
          </p:cNvPr>
          <p:cNvSpPr/>
          <p:nvPr/>
        </p:nvSpPr>
        <p:spPr>
          <a:xfrm>
            <a:off x="9211612" y="2588655"/>
            <a:ext cx="468000" cy="468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4CB4FCC-83E7-4026-BA68-4B5AB2C2D279}"/>
              </a:ext>
            </a:extLst>
          </p:cNvPr>
          <p:cNvSpPr txBox="1">
            <a:spLocks/>
          </p:cNvSpPr>
          <p:nvPr/>
        </p:nvSpPr>
        <p:spPr>
          <a:xfrm>
            <a:off x="9115900" y="4330233"/>
            <a:ext cx="659423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1600" dirty="0">
                <a:latin typeface="Noto Sans CJK JP Light"/>
              </a:rPr>
              <a:t>Only assign value to child node</a:t>
            </a:r>
            <a:endParaRPr lang="en-US" sz="1600" dirty="0">
              <a:latin typeface="Noto Sans CJK JP Ligh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C43DDA-324C-4B18-9D0E-47D30FD46A99}"/>
              </a:ext>
            </a:extLst>
          </p:cNvPr>
          <p:cNvSpPr txBox="1">
            <a:spLocks/>
          </p:cNvSpPr>
          <p:nvPr/>
        </p:nvSpPr>
        <p:spPr>
          <a:xfrm>
            <a:off x="5095637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Simulation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028E0F-658C-4444-AC84-CD8F292375FE}"/>
              </a:ext>
            </a:extLst>
          </p:cNvPr>
          <p:cNvSpPr txBox="1">
            <a:spLocks/>
          </p:cNvSpPr>
          <p:nvPr/>
        </p:nvSpPr>
        <p:spPr>
          <a:xfrm>
            <a:off x="81566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06DFBFA-ACB4-4E49-9A16-3A1FB231F05F}"/>
              </a:ext>
            </a:extLst>
          </p:cNvPr>
          <p:cNvSpPr txBox="1">
            <a:spLocks/>
          </p:cNvSpPr>
          <p:nvPr/>
        </p:nvSpPr>
        <p:spPr>
          <a:xfrm>
            <a:off x="2662381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Expansion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B14DCD8-14E9-4756-A8DF-E254C943AE00}"/>
              </a:ext>
            </a:extLst>
          </p:cNvPr>
          <p:cNvSpPr txBox="1">
            <a:spLocks/>
          </p:cNvSpPr>
          <p:nvPr/>
        </p:nvSpPr>
        <p:spPr>
          <a:xfrm>
            <a:off x="7703003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Backpropagation</a:t>
            </a:r>
            <a:endParaRPr lang="en-US" sz="22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857366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/>
          <a:stretch/>
        </p:blipFill>
        <p:spPr>
          <a:xfrm>
            <a:off x="86686" y="1601225"/>
            <a:ext cx="9906266" cy="4156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52F2E6-0565-468E-B41B-5F6F1A7A609F}"/>
              </a:ext>
            </a:extLst>
          </p:cNvPr>
          <p:cNvSpPr/>
          <p:nvPr/>
        </p:nvSpPr>
        <p:spPr>
          <a:xfrm>
            <a:off x="1926595" y="3920364"/>
            <a:ext cx="250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new leaf node</a:t>
            </a:r>
          </a:p>
        </p:txBody>
      </p:sp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MCTS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 r="71957" b="23702"/>
          <a:stretch/>
        </p:blipFill>
        <p:spPr>
          <a:xfrm>
            <a:off x="0" y="1563480"/>
            <a:ext cx="3625403" cy="3883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800" dirty="0"/>
                  <a:t>Each edge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keeps track of statistics</a:t>
                </a:r>
              </a:p>
              <a:p>
                <a:pPr>
                  <a:buNone/>
                </a:pPr>
                <a:r>
                  <a:rPr lang="en-US" sz="2200" dirty="0"/>
                  <a:t> action value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visit count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prior probability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	SL policy network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Action selected according too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GB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−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/>
                  <a:t>]</a:t>
                </a:r>
              </a:p>
              <a:p>
                <a:pPr>
                  <a:buNone/>
                </a:pPr>
                <a:r>
                  <a:rPr lang="en-US" sz="2200" dirty="0"/>
                  <a:t>where</a:t>
                </a:r>
              </a:p>
              <a:p>
                <a:pPr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)∝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/[1−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680" t="-2364" r="-2734" b="-151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/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Bonus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penalizes more visits</a:t>
                </a:r>
              </a:p>
              <a:p>
                <a:pPr algn="ctr"/>
                <a:r>
                  <a:rPr lang="en-US" dirty="0"/>
                  <a:t>to encourages exploration 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  <a:blipFill>
                <a:blip r:embed="rId5"/>
                <a:stretch>
                  <a:fillRect t="-2538" r="-1460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71957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400" dirty="0"/>
                  <a:t>After we finish our rollout – we calculate a state value for our leaf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endParaRPr lang="en-US" sz="2400" dirty="0"/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	mixing parameter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 value network estimate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	simulated result of rollout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We are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combining the value network with the MCTS rollout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 r="-4101" b="-3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55109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GB" sz="2400" dirty="0"/>
                  <a:t>Then use our combined estimate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to update </a:t>
                </a:r>
                <a:r>
                  <a:rPr lang="en-US" sz="2400" dirty="0"/>
                  <a:t> </a:t>
                </a:r>
              </a:p>
              <a:p>
                <a:pPr>
                  <a:buNone/>
                </a:pPr>
                <a:r>
                  <a:rPr lang="en-US" sz="2400" dirty="0"/>
                  <a:t> action value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visit count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endParaRPr lang="en-GB" sz="240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E41917B-5471-446C-9232-CFA63563849E}"/>
              </a:ext>
            </a:extLst>
          </p:cNvPr>
          <p:cNvSpPr/>
          <p:nvPr/>
        </p:nvSpPr>
        <p:spPr>
          <a:xfrm>
            <a:off x="503999" y="5758772"/>
            <a:ext cx="90972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We are averaging across all visits to each edge in the simulation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After all simulations finished - </a:t>
            </a:r>
            <a:r>
              <a:rPr lang="en-US" sz="2400" b="1" dirty="0">
                <a:solidFill>
                  <a:schemeClr val="accent6"/>
                </a:solidFill>
              </a:rPr>
              <a:t>select the most visited action from the root state</a:t>
            </a:r>
          </a:p>
        </p:txBody>
      </p:sp>
    </p:spTree>
    <p:extLst>
      <p:ext uri="{BB962C8B-B14F-4D97-AF65-F5344CB8AC3E}">
        <p14:creationId xmlns:p14="http://schemas.microsoft.com/office/powerpoint/2010/main" val="114420288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AlphaGo, in context – Andrej </a:t>
            </a:r>
            <a:r>
              <a:rPr lang="en-GB" dirty="0" err="1"/>
              <a:t>Karpathy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Convenient properties of Go</a:t>
            </a:r>
          </a:p>
          <a:p>
            <a:r>
              <a:rPr lang="en-US" sz="2200" dirty="0"/>
              <a:t>fully deterministic</a:t>
            </a:r>
          </a:p>
          <a:p>
            <a:r>
              <a:rPr lang="en-US" sz="2200" dirty="0"/>
              <a:t>fully observed</a:t>
            </a:r>
          </a:p>
          <a:p>
            <a:r>
              <a:rPr lang="en-US" sz="2200" dirty="0"/>
              <a:t>discrete action space</a:t>
            </a:r>
          </a:p>
          <a:p>
            <a:r>
              <a:rPr lang="en-US" sz="2200" dirty="0"/>
              <a:t>access to perfect simulator</a:t>
            </a:r>
          </a:p>
          <a:p>
            <a:r>
              <a:rPr lang="en-US" sz="2200" dirty="0"/>
              <a:t>relatively short episodes </a:t>
            </a:r>
          </a:p>
          <a:p>
            <a:r>
              <a:rPr lang="en-US" sz="2200" dirty="0"/>
              <a:t>evaluation is clear</a:t>
            </a:r>
          </a:p>
          <a:p>
            <a:r>
              <a:rPr lang="en-US" sz="2200" dirty="0"/>
              <a:t>huge datasets of human play</a:t>
            </a:r>
          </a:p>
          <a:p>
            <a:r>
              <a:rPr lang="en-US" sz="2200" i="1" dirty="0"/>
              <a:t>energy consumption (human ≈ 50 W) 1080 </a:t>
            </a:r>
            <a:r>
              <a:rPr lang="en-US" sz="2200" i="1" dirty="0" err="1"/>
              <a:t>ti</a:t>
            </a:r>
            <a:r>
              <a:rPr lang="en-US" sz="2200" i="1" dirty="0"/>
              <a:t> = 250 W</a:t>
            </a:r>
            <a:endParaRPr lang="en-US" sz="2200" dirty="0"/>
          </a:p>
          <a:p>
            <a:br>
              <a:rPr lang="en-US" sz="2200" dirty="0"/>
            </a:br>
            <a:endParaRPr lang="en-US" sz="2200" b="1" i="1" dirty="0">
              <a:solidFill>
                <a:schemeClr val="accent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D3134-53C1-47AD-8D22-2F03F68254EE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https://medium.com/@karpathy/alphago-in-context-c47718cb95a5</a:t>
            </a: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</a:rPr>
              <a:t>Model free </a:t>
            </a:r>
            <a:r>
              <a:rPr lang="en-GB" dirty="0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D810D-B4D8-46E7-8C9A-4F891F66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1" y="1966092"/>
            <a:ext cx="9785985" cy="3226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4F4290-69BB-4FCD-A5DE-EE9EB73CE4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26"/>
          <a:stretch/>
        </p:blipFill>
        <p:spPr>
          <a:xfrm>
            <a:off x="4820919" y="6020733"/>
            <a:ext cx="5176837" cy="10150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36A106A-9E0A-48E4-8C73-4BBBD05118D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AlphaGo Zero</a:t>
            </a:r>
          </a:p>
        </p:txBody>
      </p:sp>
    </p:spTree>
    <p:extLst>
      <p:ext uri="{BB962C8B-B14F-4D97-AF65-F5344CB8AC3E}">
        <p14:creationId xmlns:p14="http://schemas.microsoft.com/office/powerpoint/2010/main" val="285847223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key innovations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1 – learns using only </a:t>
            </a:r>
            <a:r>
              <a:rPr lang="en-US" sz="2800" b="1" dirty="0">
                <a:solidFill>
                  <a:schemeClr val="accent6"/>
                </a:solidFill>
              </a:rPr>
              <a:t>self play</a:t>
            </a:r>
          </a:p>
          <a:p>
            <a:pPr>
              <a:buNone/>
            </a:pPr>
            <a:r>
              <a:rPr lang="en-US" sz="2400" dirty="0"/>
              <a:t> no learning from human expert games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2 – no feature engineering</a:t>
            </a:r>
          </a:p>
          <a:p>
            <a:pPr>
              <a:buNone/>
            </a:pPr>
            <a:r>
              <a:rPr lang="en-US" sz="2400" dirty="0"/>
              <a:t> learn purely from board positions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3 – single neural network</a:t>
            </a:r>
          </a:p>
          <a:p>
            <a:pPr>
              <a:buNone/>
            </a:pPr>
            <a:r>
              <a:rPr lang="en-US" sz="2400" dirty="0"/>
              <a:t> combination of the policy &amp; value networks</a:t>
            </a:r>
          </a:p>
          <a:p>
            <a:pPr>
              <a:buNone/>
            </a:pPr>
            <a:r>
              <a:rPr lang="en-US" sz="2400" dirty="0"/>
              <a:t> not doing Monte Carlo rollouts (MCTS is still used in training)</a:t>
            </a:r>
          </a:p>
        </p:txBody>
      </p:sp>
    </p:spTree>
    <p:extLst>
      <p:ext uri="{BB962C8B-B14F-4D97-AF65-F5344CB8AC3E}">
        <p14:creationId xmlns:p14="http://schemas.microsoft.com/office/powerpoint/2010/main" val="128706379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results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Training time &amp; performance</a:t>
            </a:r>
          </a:p>
          <a:p>
            <a:pPr>
              <a:buNone/>
            </a:pPr>
            <a:r>
              <a:rPr lang="en-US" sz="2400" dirty="0"/>
              <a:t> AG Zero beat AG Lee 100-0 after 72 hours of training</a:t>
            </a:r>
          </a:p>
          <a:p>
            <a:pPr>
              <a:buNone/>
            </a:pPr>
            <a:r>
              <a:rPr lang="en-US" sz="2400" dirty="0"/>
              <a:t> AG Lee trained over several months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Computational efficiency</a:t>
            </a:r>
          </a:p>
          <a:p>
            <a:pPr>
              <a:buNone/>
            </a:pPr>
            <a:r>
              <a:rPr lang="en-US" sz="2400" dirty="0"/>
              <a:t> AG Zero = single machine w/ 4 TPU</a:t>
            </a:r>
          </a:p>
          <a:p>
            <a:pPr>
              <a:buNone/>
            </a:pPr>
            <a:r>
              <a:rPr lang="en-US" sz="2400" dirty="0"/>
              <a:t> AG Lee = distributed w/ 48 TPU</a:t>
            </a:r>
          </a:p>
          <a:p>
            <a:pPr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724850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learning curves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4696E-C579-4D84-AAF1-ED444B09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7781"/>
            <a:ext cx="10080625" cy="51818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66A4A4-F8E1-4F92-B9BE-60753B6021C8}"/>
              </a:ext>
            </a:extLst>
          </p:cNvPr>
          <p:cNvSpPr/>
          <p:nvPr/>
        </p:nvSpPr>
        <p:spPr>
          <a:xfrm>
            <a:off x="134346" y="1601298"/>
            <a:ext cx="3466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surpasses SL after around 1 day</a:t>
            </a:r>
          </a:p>
          <a:p>
            <a:pPr algn="ctr"/>
            <a:endParaRPr lang="en-US" b="1" dirty="0">
              <a:solidFill>
                <a:schemeClr val="accent6"/>
              </a:solidFill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Use of SL limits AlphaGo Lee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748AA8-95D0-481E-9620-CB982B30DA89}"/>
              </a:ext>
            </a:extLst>
          </p:cNvPr>
          <p:cNvSpPr/>
          <p:nvPr/>
        </p:nvSpPr>
        <p:spPr>
          <a:xfrm>
            <a:off x="4306671" y="2247629"/>
            <a:ext cx="2383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SL approach is better at predicting the moves of humans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0787D0-F069-43A3-849D-45FBA536013D}"/>
              </a:ext>
            </a:extLst>
          </p:cNvPr>
          <p:cNvSpPr/>
          <p:nvPr/>
        </p:nvSpPr>
        <p:spPr>
          <a:xfrm>
            <a:off x="7868271" y="2709294"/>
            <a:ext cx="2017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approach better at predicting outcomes of human games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75DFC1-38B5-414D-B04C-1849E81AC0DF}"/>
              </a:ext>
            </a:extLst>
          </p:cNvPr>
          <p:cNvSpPr/>
          <p:nvPr/>
        </p:nvSpPr>
        <p:spPr>
          <a:xfrm>
            <a:off x="1213700" y="3711671"/>
            <a:ext cx="1612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Stable learning</a:t>
            </a:r>
          </a:p>
        </p:txBody>
      </p:sp>
    </p:spTree>
    <p:extLst>
      <p:ext uri="{BB962C8B-B14F-4D97-AF65-F5344CB8AC3E}">
        <p14:creationId xmlns:p14="http://schemas.microsoft.com/office/powerpoint/2010/main" val="256584478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50F07-3161-45AE-878B-08FFA0DA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980973"/>
            <a:ext cx="8220075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545D2-C09B-4A84-B903-63D87ABC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9" y="4377191"/>
            <a:ext cx="65436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06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06C0-CDAB-44FE-B0B4-E8891EC0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"/>
          <a:stretch/>
        </p:blipFill>
        <p:spPr>
          <a:xfrm>
            <a:off x="1" y="1563480"/>
            <a:ext cx="10080626" cy="16066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2A283A-E33A-4FA0-A872-6D7158DA5565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600" i="1" dirty="0">
                <a:solidFill>
                  <a:sysClr val="windowText" lastClr="000000"/>
                </a:solidFill>
              </a:rPr>
              <a:t>https://www.reddit.com/r/MachineLearning/comments/76xjb5/ama_we_are_david_silver_and_julian_schrittwieser/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21B8D-60E4-4DD8-AE65-E1B06CBE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" t="10346" b="15288"/>
          <a:stretch/>
        </p:blipFill>
        <p:spPr>
          <a:xfrm>
            <a:off x="0" y="3531572"/>
            <a:ext cx="10080625" cy="1113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8483FC-2534-4D3A-B610-5D39601D2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91886"/>
            <a:ext cx="10080625" cy="19255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F3485D-53C4-4555-8C4A-57D79C444A2D}"/>
              </a:ext>
            </a:extLst>
          </p:cNvPr>
          <p:cNvCxnSpPr>
            <a:cxnSpLocks/>
          </p:cNvCxnSpPr>
          <p:nvPr/>
        </p:nvCxnSpPr>
        <p:spPr>
          <a:xfrm>
            <a:off x="279400" y="263144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5C2416-9615-4353-B8EA-94AA2448A7BF}"/>
              </a:ext>
            </a:extLst>
          </p:cNvPr>
          <p:cNvCxnSpPr>
            <a:cxnSpLocks/>
          </p:cNvCxnSpPr>
          <p:nvPr/>
        </p:nvCxnSpPr>
        <p:spPr>
          <a:xfrm>
            <a:off x="8945880" y="2382520"/>
            <a:ext cx="487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0FF15F-F06B-48CB-8EC7-4BC39E47E077}"/>
              </a:ext>
            </a:extLst>
          </p:cNvPr>
          <p:cNvCxnSpPr>
            <a:cxnSpLocks/>
          </p:cNvCxnSpPr>
          <p:nvPr/>
        </p:nvCxnSpPr>
        <p:spPr>
          <a:xfrm>
            <a:off x="5105400" y="405892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CC71CC-F03C-4320-A3CA-A30150F38B42}"/>
              </a:ext>
            </a:extLst>
          </p:cNvPr>
          <p:cNvCxnSpPr>
            <a:cxnSpLocks/>
          </p:cNvCxnSpPr>
          <p:nvPr/>
        </p:nvCxnSpPr>
        <p:spPr>
          <a:xfrm>
            <a:off x="2311400" y="5892800"/>
            <a:ext cx="19354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8367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376601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October 2015 	beat European Go champion 	5-0</a:t>
            </a:r>
          </a:p>
          <a:p>
            <a:pPr>
              <a:buNone/>
            </a:pPr>
            <a:r>
              <a:rPr lang="en-GB" dirty="0"/>
              <a:t>March 2016	beat Lee Sedol (Federer of Go) 	4-1</a:t>
            </a:r>
          </a:p>
          <a:p>
            <a:pPr>
              <a:buNone/>
            </a:pPr>
            <a:r>
              <a:rPr lang="en-GB" dirty="0"/>
              <a:t>May 2017		beat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Jie</a:t>
            </a:r>
            <a:r>
              <a:rPr lang="en-GB" dirty="0"/>
              <a:t> (world no. 1)	   	3-0</a:t>
            </a:r>
          </a:p>
          <a:p>
            <a:pPr>
              <a:buNone/>
            </a:pPr>
            <a:r>
              <a:rPr lang="en-GB" b="1" i="1" dirty="0">
                <a:solidFill>
                  <a:schemeClr val="accent6"/>
                </a:solidFill>
              </a:rPr>
              <a:t>superhuman</a:t>
            </a:r>
          </a:p>
          <a:p>
            <a:pPr>
              <a:buNone/>
            </a:pPr>
            <a:r>
              <a:rPr lang="en-GB" dirty="0"/>
              <a:t>October 2017	AlphaGo Zero beats AlphaGo 	100-0</a:t>
            </a:r>
          </a:p>
        </p:txBody>
      </p:sp>
    </p:spTree>
    <p:extLst>
      <p:ext uri="{BB962C8B-B14F-4D97-AF65-F5344CB8AC3E}">
        <p14:creationId xmlns:p14="http://schemas.microsoft.com/office/powerpoint/2010/main" val="355847352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450917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Key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2133600"/>
            <a:ext cx="8340282" cy="417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What is the action space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what can the agent choose between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What is the reward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Is it a complex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cross entropy method often recommended as a simpler solution</a:t>
            </a:r>
          </a:p>
        </p:txBody>
      </p:sp>
    </p:spTree>
    <p:extLst>
      <p:ext uri="{BB962C8B-B14F-4D97-AF65-F5344CB8AC3E}">
        <p14:creationId xmlns:p14="http://schemas.microsoft.com/office/powerpoint/2010/main" val="1037807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025DF-511E-4649-9B90-6A76309A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8" y="1765299"/>
            <a:ext cx="9362721" cy="43783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89DC6A-83C0-4C3B-A6F5-DF3E6C8CD59F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  <a:hlinkClick r:id="rId4"/>
              </a:rPr>
              <a:t>David Silver – Deep Reinforcement Learning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9213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69781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Continuous or discrete action space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determines which algorithms can be used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Constant vs variable action space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Important to be as computationally efficient as possible in creating state action combinations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i.e. for learning &amp; training in Q-Learning 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Reward scaling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Scaling of network inputs and targets to keep gradients under control</a:t>
            </a: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techniques are sensitive to scale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normalization (scale to range 0.0 to 1.0)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standardization (scale to mean=0,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=1)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True mean, mi</a:t>
            </a:r>
            <a:r>
              <a:rPr lang="en-US" dirty="0">
                <a:latin typeface="Noto Sans CJK JP Light"/>
              </a:rPr>
              <a:t>n &amp; max of value function not known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this is a reinforcement learning specific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learning you can estimate these from training data</a:t>
            </a:r>
            <a:endParaRPr lang="en-US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6825D-7BE4-4829-B525-8EC41362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335"/>
            <a:ext cx="10080625" cy="333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2AB18-8270-4871-A4E6-BFABF7E2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441" y="5118103"/>
            <a:ext cx="6528127" cy="2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451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6758B7-37F4-46D7-98D8-3A44BD7B7528}"/>
              </a:ext>
            </a:extLst>
          </p:cNvPr>
          <p:cNvSpPr txBox="1">
            <a:spLocks/>
          </p:cNvSpPr>
          <p:nvPr/>
        </p:nvSpPr>
        <p:spPr>
          <a:xfrm>
            <a:off x="808799" y="2186152"/>
            <a:ext cx="8608470" cy="507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Noto Sans CJK JP Light"/>
              </a:rPr>
              <a:t>DQN clips rewards to [-1,+1]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this becomes reward counting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changes agent behavior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2016 DeepMind proposed adaptively normalizing targets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agent to generalize across games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with non-stationary problems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78FCD3-07C3-47B0-9819-C22F724D4D2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GB" dirty="0">
                <a:solidFill>
                  <a:sysClr val="windowText" lastClr="000000"/>
                </a:solidFill>
              </a:rPr>
              <a:t>Learning values across many orders of magnitude</a:t>
            </a:r>
          </a:p>
        </p:txBody>
      </p:sp>
    </p:spTree>
    <p:extLst>
      <p:ext uri="{BB962C8B-B14F-4D97-AF65-F5344CB8AC3E}">
        <p14:creationId xmlns:p14="http://schemas.microsoft.com/office/powerpoint/2010/main" val="331299774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Silly 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Discount factor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what kind of behavior do I want (battery storage)</a:t>
                </a: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Monte Carlo policy gradient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u</a:t>
                </a:r>
                <a:r>
                  <a:rPr lang="en-US" sz="2800" dirty="0">
                    <a:solidFill>
                      <a:schemeClr val="tx1"/>
                    </a:solidFill>
                    <a:latin typeface="Noto Sans CJK JP Light"/>
                  </a:rPr>
                  <a:t>sing experience replay</a:t>
                </a:r>
                <a:endParaRPr lang="en-US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shuffling the samples when training </a:t>
                </a: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Noto Sans CJK JP Light"/>
                  </a:rPr>
                  <a:t>-greedy policy</a:t>
                </a: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DQN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different batch size for experience replay &amp; network training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epochs over training data 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9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3525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Hyperparameters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Policy gradient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clipping of distribution parameters (mean /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Value function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epsilon – exploration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update target network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batch size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space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323435485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D65F33-FCBD-4095-905D-9DD9B749A2BA}"/>
              </a:ext>
            </a:extLst>
          </p:cNvPr>
          <p:cNvSpPr/>
          <p:nvPr/>
        </p:nvSpPr>
        <p:spPr>
          <a:xfrm>
            <a:off x="-1" y="6913344"/>
            <a:ext cx="10080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John Schulman – Berkley Deep RL Bootcamp 2017</a:t>
            </a:r>
          </a:p>
          <a:p>
            <a:pPr algn="ctr"/>
            <a:r>
              <a:rPr lang="en-GB" i="1" dirty="0"/>
              <a:t>https://www.youtube.com/watch?v=8EcdaCk9KaQ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/>
              <a:t>i.e. </a:t>
            </a:r>
            <a:r>
              <a:rPr lang="en-US" dirty="0"/>
              <a:t>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– weight initialization matters</a:t>
            </a:r>
          </a:p>
          <a:p>
            <a:pPr>
              <a:buNone/>
            </a:pPr>
            <a:r>
              <a:rPr lang="en-US" sz="2800" dirty="0"/>
              <a:t>determines initial state visitation (i.e. exploration)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63480"/>
            <a:ext cx="9071640" cy="5636519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 robotics</a:t>
            </a:r>
          </a:p>
          <a:p>
            <a:pPr lvl="0"/>
            <a:r>
              <a:rPr lang="en-GB" dirty="0"/>
              <a:t>self driving cars</a:t>
            </a:r>
          </a:p>
          <a:p>
            <a:pPr lvl="0"/>
            <a:r>
              <a:rPr lang="en-GB" dirty="0"/>
              <a:t>smart contracts on blockchains</a:t>
            </a:r>
          </a:p>
          <a:p>
            <a:pPr lvl="0"/>
            <a:r>
              <a:rPr lang="en-GB" dirty="0"/>
              <a:t>recommender systems</a:t>
            </a:r>
          </a:p>
          <a:p>
            <a:pPr lvl="0"/>
            <a:r>
              <a:rPr lang="en-GB" dirty="0"/>
              <a:t>neural network design</a:t>
            </a:r>
          </a:p>
          <a:p>
            <a:pPr lvl="0"/>
            <a:r>
              <a:rPr lang="en-GB" dirty="0"/>
              <a:t>manufacturing</a:t>
            </a:r>
          </a:p>
          <a:p>
            <a:pPr lvl="0"/>
            <a:r>
              <a:rPr lang="en-GB" dirty="0"/>
              <a:t>energy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 on Atari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Beyond the expectation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of 7.5 min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C1FC4-436B-4B62-A37F-FA294719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95841"/>
            <a:ext cx="10080625" cy="5167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DF9E0E-23BF-41D5-A09E-23BEC1C0913B}"/>
              </a:ext>
            </a:extLst>
          </p:cNvPr>
          <p:cNvSpPr/>
          <p:nvPr/>
        </p:nvSpPr>
        <p:spPr>
          <a:xfrm>
            <a:off x="2699679" y="6726679"/>
            <a:ext cx="4955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https://www.youtube.com/watch?v=mckulxKWyoc</a:t>
            </a:r>
          </a:p>
        </p:txBody>
      </p:sp>
    </p:spTree>
    <p:extLst>
      <p:ext uri="{BB962C8B-B14F-4D97-AF65-F5344CB8AC3E}">
        <p14:creationId xmlns:p14="http://schemas.microsoft.com/office/powerpoint/2010/main" val="192006154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A64C5-62D7-4B07-B9DE-161A80EA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7318"/>
            <a:ext cx="10080625" cy="61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826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81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061933-33EB-4B10-88B5-C2E582FFEC33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an alternative method to use instead of a random forest, neural network etc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this is </a:t>
            </a:r>
            <a:r>
              <a:rPr lang="en-GB" b="1" dirty="0">
                <a:solidFill>
                  <a:srgbClr val="FF3333"/>
                </a:solidFill>
              </a:rPr>
              <a:t>nonsensical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/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4D7C4-DD2C-4F0F-B02F-1D73FA09E7BB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3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Deep learning</a:t>
            </a:r>
          </a:p>
          <a:p>
            <a:pPr lvl="0">
              <a:buNone/>
            </a:pPr>
            <a:r>
              <a:rPr lang="en-GB" sz="2800" dirty="0"/>
              <a:t> neural networks with multiple layers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Deep reinforcement learning</a:t>
            </a:r>
          </a:p>
          <a:p>
            <a:pPr lvl="0">
              <a:buNone/>
            </a:pPr>
            <a:r>
              <a:rPr lang="en-GB" sz="2800" dirty="0"/>
              <a:t> using multiple layer networks to </a:t>
            </a:r>
            <a:r>
              <a:rPr lang="en-GB" sz="2800" b="1" dirty="0">
                <a:solidFill>
                  <a:schemeClr val="accent6"/>
                </a:solidFill>
              </a:rPr>
              <a:t>approximate policies or value functions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Feedforward, convolutional or recurrent neural networks are all used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Demis</a:t>
            </a:r>
            <a:r>
              <a:rPr lang="en-US" dirty="0"/>
              <a:t> Hassabis is Founder &amp; CEO of DeepMind</a:t>
            </a:r>
          </a:p>
          <a:p>
            <a:pPr>
              <a:buNone/>
            </a:pPr>
            <a:r>
              <a:rPr lang="en-US" sz="2800" dirty="0"/>
              <a:t> the brilliance of </a:t>
            </a:r>
            <a:r>
              <a:rPr lang="en-US" sz="2800" b="1" dirty="0">
                <a:solidFill>
                  <a:schemeClr val="accent6"/>
                </a:solidFill>
              </a:rPr>
              <a:t>AlphaGo</a:t>
            </a:r>
            <a:r>
              <a:rPr lang="en-US" sz="2800" dirty="0"/>
              <a:t> in it’s 2015 series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GB" sz="2800" dirty="0">
              <a:solidFill>
                <a:srgbClr val="000000"/>
              </a:solidFill>
            </a:endParaRPr>
          </a:p>
        </p:txBody>
      </p:sp>
      <p:pic>
        <p:nvPicPr>
          <p:cNvPr id="7" name="Online Media 6">
            <a:hlinkClick r:id="" action="ppaction://media"/>
            <a:extLst>
              <a:ext uri="{FF2B5EF4-FFF2-40B4-BE49-F238E27FC236}">
                <a16:creationId xmlns:a16="http://schemas.microsoft.com/office/drawing/2014/main" id="{9AEFCFD5-3007-4E47-AF8B-2BCB6F2E81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2018" y="3339200"/>
            <a:ext cx="5492715" cy="4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2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/>
              <a:t>Reinforcement learning </a:t>
            </a:r>
            <a:br>
              <a:rPr lang="en-GB" sz="5200" dirty="0"/>
            </a:br>
            <a:br>
              <a:rPr lang="en-GB" dirty="0"/>
            </a:br>
            <a:r>
              <a:rPr lang="en-GB" sz="3200" dirty="0"/>
              <a:t>is</a:t>
            </a:r>
            <a:br>
              <a:rPr lang="en-GB" sz="3200" dirty="0"/>
            </a:br>
            <a:br>
              <a:rPr lang="en-GB" b="1" dirty="0"/>
            </a:br>
            <a:r>
              <a:rPr lang="en-GB" sz="5200" b="1" dirty="0">
                <a:solidFill>
                  <a:srgbClr val="92D050"/>
                </a:solidFill>
              </a:rPr>
              <a:t>learning through action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ABA5A86-3488-4C85-A99B-05708C278209}"/>
              </a:ext>
            </a:extLst>
          </p:cNvPr>
          <p:cNvSpPr/>
          <p:nvPr/>
        </p:nvSpPr>
        <p:spPr>
          <a:xfrm>
            <a:off x="2469372" y="381929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 &amp; Environment</a:t>
            </a:r>
          </a:p>
          <a:p>
            <a:pPr lvl="0" algn="ctr" hangingPunct="0"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taking actions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CAB8A8-742C-4F07-9820-14730A88287F}"/>
              </a:ext>
            </a:extLst>
          </p:cNvPr>
          <p:cNvSpPr/>
          <p:nvPr/>
        </p:nvSpPr>
        <p:spPr>
          <a:xfrm>
            <a:off x="5786756" y="3795903"/>
            <a:ext cx="4026945" cy="295906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Generate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experience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(s</a:t>
            </a: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, a, r, s’)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FADD0C-B48F-46D1-9971-BC6C5C5F2C06}"/>
              </a:ext>
            </a:extLst>
          </p:cNvPr>
          <p:cNvSpPr/>
          <p:nvPr/>
        </p:nvSpPr>
        <p:spPr>
          <a:xfrm>
            <a:off x="385143" y="3823807"/>
            <a:ext cx="4026945" cy="29032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from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to take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better actions 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DEC0AB5-D8D9-489A-955A-EA13C59CCB0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313372" y="2541929"/>
            <a:ext cx="2486857" cy="125397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id="{0760A51E-CA69-46A9-BCF5-2F2DF0CB1A6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H="1">
            <a:off x="4412088" y="5275436"/>
            <a:ext cx="1374668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12">
            <a:extLst>
              <a:ext uri="{FF2B5EF4-FFF2-40B4-BE49-F238E27FC236}">
                <a16:creationId xmlns:a16="http://schemas.microsoft.com/office/drawing/2014/main" id="{47730F49-E12E-48C1-AD80-E2C114121A8E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2398616" y="2541929"/>
            <a:ext cx="2914756" cy="128187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643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one	background &amp; terminology</a:t>
            </a:r>
          </a:p>
          <a:p>
            <a:endParaRPr lang="en-US" sz="2400" dirty="0"/>
          </a:p>
          <a:p>
            <a:r>
              <a:rPr lang="en-US" sz="2400" dirty="0"/>
              <a:t>two 	introduction to reinforcement learning</a:t>
            </a:r>
          </a:p>
          <a:p>
            <a:endParaRPr lang="en-US" sz="2400" dirty="0"/>
          </a:p>
          <a:p>
            <a:r>
              <a:rPr lang="en-US" sz="2400" dirty="0"/>
              <a:t>three 	value functions</a:t>
            </a:r>
          </a:p>
          <a:p>
            <a:endParaRPr lang="en-US" sz="2400" dirty="0"/>
          </a:p>
          <a:p>
            <a:r>
              <a:rPr lang="en-US" sz="2400" dirty="0"/>
              <a:t>four	policy gradients</a:t>
            </a:r>
          </a:p>
          <a:p>
            <a:endParaRPr lang="en-US" sz="2400" dirty="0"/>
          </a:p>
          <a:p>
            <a:r>
              <a:rPr lang="en-US" sz="2400" dirty="0"/>
              <a:t>five	AlphaGo</a:t>
            </a:r>
          </a:p>
          <a:p>
            <a:endParaRPr lang="en-US" sz="2400" dirty="0"/>
          </a:p>
          <a:p>
            <a:r>
              <a:rPr lang="en-US" sz="2400" dirty="0"/>
              <a:t>six 	practical concerns</a:t>
            </a:r>
          </a:p>
          <a:p>
            <a:endParaRPr lang="en-US" sz="2400" dirty="0"/>
          </a:p>
          <a:p>
            <a:r>
              <a:rPr lang="en-US" sz="2400" dirty="0"/>
              <a:t>seven 	beyond the expectation, auxiliary loss functions, inverse RL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8475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Neurobiological evidence that reward signals during perceptual learning may influence the characteristics of representations within the primate visual cortex (</a:t>
            </a:r>
            <a:r>
              <a:rPr lang="en-GB" dirty="0" err="1"/>
              <a:t>Mnih</a:t>
            </a:r>
            <a:r>
              <a:rPr lang="en-GB" dirty="0"/>
              <a:t> et. al 2015)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Habit formation </a:t>
            </a:r>
          </a:p>
          <a:p>
            <a:pPr lvl="0">
              <a:buNone/>
            </a:pPr>
            <a:r>
              <a:rPr lang="en-GB" sz="2800" dirty="0"/>
              <a:t>Cue -&gt; Routine -&gt; Reward (state -&gt; action -&gt; reward)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Basal ganglia</a:t>
            </a:r>
          </a:p>
          <a:p>
            <a:pPr lvl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/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/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/>
                  <a:t>reinforcement learning 	generate more data through action</a:t>
                </a:r>
              </a:p>
              <a:p>
                <a:pPr lvl="0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Data is the agent’s </a:t>
                </a:r>
                <a:r>
                  <a:rPr lang="en-GB" b="1" dirty="0">
                    <a:solidFill>
                      <a:srgbClr val="92D050"/>
                    </a:solidFill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/>
                  <a:t> no implicit target as in supervised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755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b="1" i="1" dirty="0">
                  <a:solidFill>
                    <a:srgbClr val="92D050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b="1" dirty="0">
                    <a:solidFill>
                      <a:srgbClr val="92D050"/>
                    </a:solidFill>
                    <a:latin typeface="Noto Sans CJK JP Light"/>
                    <a:ea typeface="Cambria Math" panose="02040503050406030204" pitchFamily="18" charset="0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443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i="1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what should we do with this?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one 		exploration vs exploitation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two 		data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three 	credit assignment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four		sample efficiency</a:t>
            </a:r>
          </a:p>
          <a:p>
            <a:pPr lvl="1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Do I go to the restaurant in Berlin I think is best – or do  I try something new?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Exploration  = </a:t>
            </a:r>
            <a:r>
              <a:rPr lang="en-GB" b="1" dirty="0">
                <a:solidFill>
                  <a:schemeClr val="accent6"/>
                </a:solidFill>
              </a:rPr>
              <a:t>finding</a:t>
            </a:r>
            <a:r>
              <a:rPr lang="en-GB" dirty="0"/>
              <a:t> information</a:t>
            </a:r>
          </a:p>
          <a:p>
            <a:pPr lvl="0">
              <a:buNone/>
            </a:pPr>
            <a:r>
              <a:rPr lang="en-GB" dirty="0"/>
              <a:t>Exploitation = </a:t>
            </a:r>
            <a:r>
              <a:rPr lang="en-GB" b="1" dirty="0">
                <a:solidFill>
                  <a:schemeClr val="accent6"/>
                </a:solidFill>
              </a:rPr>
              <a:t>using</a:t>
            </a:r>
            <a:r>
              <a:rPr lang="en-GB" dirty="0"/>
              <a:t> information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Agent needs to balance between the two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GB" dirty="0"/>
              <a:t>How stationary are the environment state transition and reward functions?  How stochastic is my policy?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Design of reward signal vs. exploration required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US" dirty="0"/>
              <a:t>Algorithm does care about the time step</a:t>
            </a:r>
          </a:p>
          <a:p>
            <a:pPr>
              <a:buNone/>
            </a:pPr>
            <a:r>
              <a:rPr lang="en-US" sz="2800" dirty="0"/>
              <a:t> too small = rewards are delayed = credit assignment harder</a:t>
            </a:r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All the samples collected on a given episode are correlated (along the state trajectory)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This breaks the </a:t>
            </a:r>
            <a:r>
              <a:rPr lang="en-GB" dirty="0" err="1"/>
              <a:t>iid</a:t>
            </a:r>
            <a:r>
              <a:rPr lang="en-GB" dirty="0"/>
              <a:t> assumption of </a:t>
            </a:r>
            <a:r>
              <a:rPr lang="en-GB" dirty="0">
                <a:solidFill>
                  <a:srgbClr val="FF0000"/>
                </a:solidFill>
              </a:rPr>
              <a:t>independent sampling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/>
              <a:t>Environment can be non-stationary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Learning changes the data we see</a:t>
            </a:r>
          </a:p>
          <a:p>
            <a:pPr lvl="0">
              <a:buNone/>
            </a:pPr>
            <a:r>
              <a:rPr lang="en-GB" dirty="0"/>
              <a:t>Exploration changes the data we see</a:t>
            </a:r>
            <a:endParaRPr lang="en-US" dirty="0"/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All of these break the </a:t>
            </a:r>
            <a:r>
              <a:rPr lang="en-GB" dirty="0">
                <a:solidFill>
                  <a:srgbClr val="FF0000"/>
                </a:solidFill>
              </a:rPr>
              <a:t>identically distributed</a:t>
            </a:r>
            <a:r>
              <a:rPr lang="en-GB" dirty="0"/>
              <a:t> assumption of </a:t>
            </a:r>
            <a:r>
              <a:rPr lang="en-GB" dirty="0" err="1"/>
              <a:t>iid</a:t>
            </a:r>
            <a:endParaRPr lang="en-GB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/>
              <a:t>Reinforcement learning will </a:t>
            </a:r>
            <a:r>
              <a:rPr lang="en-GB" sz="4800" dirty="0">
                <a:solidFill>
                  <a:srgbClr val="FF0000"/>
                </a:solidFill>
              </a:rPr>
              <a:t>always</a:t>
            </a:r>
            <a:r>
              <a:rPr lang="en-GB" sz="4800" dirty="0"/>
              <a:t> break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8DDEA5-F45A-4B35-9C34-4849AA1A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970" y="5213567"/>
            <a:ext cx="37338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B.Eng</a:t>
            </a:r>
            <a:r>
              <a:rPr lang="en-US" sz="2800" dirty="0"/>
              <a:t> 	</a:t>
            </a:r>
            <a:r>
              <a:rPr lang="en-US" sz="2400" dirty="0"/>
              <a:t>Chemical &amp; Process Engineering </a:t>
            </a:r>
          </a:p>
          <a:p>
            <a:r>
              <a:rPr lang="en-US" sz="2800" dirty="0"/>
              <a:t>MSc 	</a:t>
            </a:r>
            <a:r>
              <a:rPr lang="en-US" sz="2400" dirty="0"/>
              <a:t>Advanced Process Design for Energy</a:t>
            </a:r>
          </a:p>
          <a:p>
            <a:endParaRPr lang="en-US" sz="2800" dirty="0"/>
          </a:p>
          <a:p>
            <a:r>
              <a:rPr lang="en-US" sz="2800" dirty="0"/>
              <a:t>Four years as an Energy Engineer at ENGIE</a:t>
            </a:r>
          </a:p>
          <a:p>
            <a:endParaRPr lang="en-US" sz="2800" dirty="0"/>
          </a:p>
          <a:p>
            <a:r>
              <a:rPr lang="en-US" sz="2800" dirty="0"/>
              <a:t>Early 2017 three month </a:t>
            </a:r>
            <a:r>
              <a:rPr lang="en-US" sz="2800" dirty="0" err="1"/>
              <a:t>bootcamp</a:t>
            </a:r>
            <a:r>
              <a:rPr lang="en-US" sz="2800" dirty="0"/>
              <a:t> at Data Science Retreat in Berlin</a:t>
            </a:r>
          </a:p>
          <a:p>
            <a:r>
              <a:rPr lang="en-US" sz="2400" dirty="0"/>
              <a:t> now teach this reinforcement learning course there</a:t>
            </a:r>
          </a:p>
          <a:p>
            <a:endParaRPr lang="en-US" sz="2800" dirty="0"/>
          </a:p>
          <a:p>
            <a:r>
              <a:rPr lang="en-US" sz="2800" dirty="0"/>
              <a:t>Now at Tempus Energy</a:t>
            </a:r>
          </a:p>
          <a:p>
            <a:r>
              <a:rPr lang="en-US" sz="2400" dirty="0"/>
              <a:t> energy startup</a:t>
            </a:r>
          </a:p>
          <a:p>
            <a:r>
              <a:rPr lang="en-US" sz="2400" dirty="0"/>
              <a:t> decarbonize the grid through flexibility </a:t>
            </a:r>
          </a:p>
          <a:p>
            <a:r>
              <a:rPr lang="en-US" sz="2400" dirty="0"/>
              <a:t> supervised learning to predict electricity prices</a:t>
            </a:r>
          </a:p>
          <a:p>
            <a:r>
              <a:rPr lang="en-US" sz="2400" dirty="0"/>
              <a:t> reinforcement learning to control flexibility assets</a:t>
            </a:r>
          </a:p>
        </p:txBody>
      </p:sp>
    </p:spTree>
    <p:extLst>
      <p:ext uri="{BB962C8B-B14F-4D97-AF65-F5344CB8AC3E}">
        <p14:creationId xmlns:p14="http://schemas.microsoft.com/office/powerpoint/2010/main" val="638918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Which actions give us which reward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Reward signal is often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delayed</a:t>
            </a:r>
            <a:r>
              <a:rPr lang="en-GB" sz="2800" dirty="0"/>
              <a:t>	benefit of action only seen much later  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sparse</a:t>
            </a:r>
            <a:r>
              <a:rPr lang="en-GB" sz="2800" dirty="0"/>
              <a:t>	experience with reward = 0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Sometimes we can design a more dense reward signal for a given environment</a:t>
            </a:r>
            <a:endParaRPr lang="en-GB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/>
              <a:t>How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quickly</a:t>
            </a:r>
            <a:r>
              <a:rPr lang="en-US" dirty="0"/>
              <a:t> a learner learns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often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reuse</a:t>
            </a:r>
            <a:r>
              <a:rPr lang="en-US" dirty="0"/>
              <a:t> data </a:t>
            </a:r>
          </a:p>
          <a:p>
            <a:pPr lvl="0">
              <a:buNone/>
            </a:pPr>
            <a:r>
              <a:rPr lang="en-US" sz="2800" dirty="0"/>
              <a:t> do we only learn once or can we learn from it again</a:t>
            </a:r>
          </a:p>
          <a:p>
            <a:pPr lvl="0">
              <a:buNone/>
            </a:pPr>
            <a:r>
              <a:rPr lang="en-US" sz="2800" dirty="0"/>
              <a:t> on vs off policy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much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squeeze</a:t>
            </a:r>
            <a:r>
              <a:rPr lang="en-US" dirty="0"/>
              <a:t>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out</a:t>
            </a:r>
            <a:r>
              <a:rPr lang="en-US" dirty="0"/>
              <a:t> of data</a:t>
            </a:r>
          </a:p>
          <a:p>
            <a:pPr lvl="0">
              <a:buNone/>
            </a:pPr>
            <a:r>
              <a:rPr lang="en-US" sz="2800" dirty="0"/>
              <a:t> i.e. learn a value function, learn a environment model </a:t>
            </a:r>
            <a:endParaRPr lang="en-US" dirty="0"/>
          </a:p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exploration vs exploitation</a:t>
            </a:r>
          </a:p>
          <a:p>
            <a:pPr lvl="0"/>
            <a:r>
              <a:rPr lang="en-GB" sz="2800" dirty="0"/>
              <a:t> how good is my understanding of the range of options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data</a:t>
            </a:r>
          </a:p>
          <a:p>
            <a:pPr lvl="0"/>
            <a:r>
              <a:rPr lang="en-GB" sz="2800" dirty="0"/>
              <a:t> biased sampling, non-stationary distribution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credit assignment</a:t>
            </a:r>
          </a:p>
          <a:p>
            <a:pPr lvl="1"/>
            <a:r>
              <a:rPr lang="en-GB" sz="2800" dirty="0"/>
              <a:t>which action gave me this reward </a:t>
            </a:r>
          </a:p>
          <a:p>
            <a:pPr>
              <a:buNone/>
            </a:pPr>
            <a:r>
              <a:rPr lang="en-GB" dirty="0">
                <a:solidFill>
                  <a:srgbClr val="FF0000"/>
                </a:solidFill>
              </a:rPr>
              <a:t>sample efficiency</a:t>
            </a:r>
          </a:p>
          <a:p>
            <a:pPr lvl="1">
              <a:buNone/>
            </a:pPr>
            <a:r>
              <a:rPr lang="en-GB" sz="2800" dirty="0"/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Noto Sans CJK JP Light"/>
              </a:rPr>
              <a:t>introduction to reinforcement learning</a:t>
            </a:r>
          </a:p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Mathematical framework for the reinforcement learning problem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Present state is totally independent of the past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Future is conditional only on the present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</a:t>
            </a:r>
            <a:r>
              <a:rPr lang="en-GB" dirty="0"/>
              <a:t>the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current state</a:t>
            </a:r>
          </a:p>
          <a:p>
            <a:pPr lvl="1">
              <a:buNone/>
            </a:pPr>
            <a:r>
              <a:rPr lang="en-GB" sz="2800" dirty="0"/>
              <a:t>any additional information about the history of the process will not improve our decision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all problems are true MDPs</a:t>
            </a:r>
          </a:p>
          <a:p>
            <a:pPr lvl="0">
              <a:buNone/>
            </a:pPr>
            <a:r>
              <a:rPr lang="en-GB" sz="2800" dirty="0"/>
              <a:t> it’s more of an ideal - often unrealistic in practice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Often we are limited to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partially observed </a:t>
            </a:r>
            <a:r>
              <a:rPr lang="en-GB" dirty="0"/>
              <a:t>MDPs</a:t>
            </a:r>
          </a:p>
          <a:p>
            <a:pPr lvl="1">
              <a:buNone/>
            </a:pPr>
            <a:r>
              <a:rPr lang="en-GB" sz="2800" dirty="0"/>
              <a:t> POMDP</a:t>
            </a:r>
          </a:p>
          <a:p>
            <a:pPr lvl="1">
              <a:buNone/>
            </a:pPr>
            <a:r>
              <a:rPr lang="en-GB" sz="2800" dirty="0"/>
              <a:t> the agent can only see some of the state variables</a:t>
            </a:r>
            <a:br>
              <a:rPr lang="en-GB" dirty="0"/>
            </a:br>
            <a:endParaRPr lang="en-GB" dirty="0"/>
          </a:p>
          <a:p>
            <a:pPr lvl="0">
              <a:buNone/>
            </a:pPr>
            <a:r>
              <a:rPr lang="en-GB" dirty="0"/>
              <a:t>Lose convergence guarantees</a:t>
            </a:r>
          </a:p>
          <a:p>
            <a:pPr lvl="0">
              <a:buNone/>
            </a:pPr>
            <a:r>
              <a:rPr lang="en-GB" sz="2800" dirty="0"/>
              <a:t> still might be able to train a good agent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Formal definition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State transition function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Reward function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Discount factor 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808" t="-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Two objects</a:t>
            </a:r>
          </a:p>
          <a:p>
            <a:pPr lvl="0" algn="l"/>
            <a:r>
              <a:rPr lang="en-GB" dirty="0"/>
              <a:t>agent + environment</a:t>
            </a:r>
          </a:p>
          <a:p>
            <a:pPr lvl="0" algn="l"/>
            <a:endParaRPr lang="en-GB" dirty="0"/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Three signals</a:t>
            </a:r>
          </a:p>
          <a:p>
            <a:pPr lvl="0" algn="l"/>
            <a:r>
              <a:rPr lang="en-GB" dirty="0"/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432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Episodic vs. non-episodic</a:t>
            </a:r>
          </a:p>
          <a:p>
            <a:pPr lvl="0" algn="l"/>
            <a:r>
              <a:rPr lang="en-GB" sz="2800" dirty="0">
                <a:solidFill>
                  <a:srgbClr val="000000"/>
                </a:solidFill>
              </a:rPr>
              <a:t> episodic is a special case of non-episodic (the absorbing state)</a:t>
            </a:r>
          </a:p>
          <a:p>
            <a:pPr lvl="0" algn="l"/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85511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learning</a:t>
            </a:r>
          </a:p>
          <a:p>
            <a:endParaRPr lang="en-US" sz="3200" dirty="0"/>
          </a:p>
          <a:p>
            <a:r>
              <a:rPr lang="en-US" sz="3200" dirty="0"/>
              <a:t> getting excited about reinforcement learning</a:t>
            </a:r>
          </a:p>
          <a:p>
            <a:endParaRPr lang="en-US" sz="3200" dirty="0"/>
          </a:p>
          <a:p>
            <a:r>
              <a:rPr lang="en-US" sz="3200" dirty="0"/>
              <a:t> seeing state of the art concepts are not too far out of each</a:t>
            </a:r>
          </a:p>
          <a:p>
            <a:endParaRPr lang="en-US" sz="3200" dirty="0"/>
          </a:p>
          <a:p>
            <a:r>
              <a:rPr lang="en-US" sz="3200" dirty="0"/>
              <a:t> knowing where to look next</a:t>
            </a:r>
          </a:p>
          <a:p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Motivations for today</a:t>
            </a:r>
          </a:p>
        </p:txBody>
      </p:sp>
    </p:spTree>
    <p:extLst>
      <p:ext uri="{BB962C8B-B14F-4D97-AF65-F5344CB8AC3E}">
        <p14:creationId xmlns:p14="http://schemas.microsoft.com/office/powerpoint/2010/main" val="1478859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>
              <a:buNone/>
            </a:pPr>
            <a:r>
              <a:rPr lang="en-GB" sz="2800" dirty="0"/>
              <a:t> </a:t>
            </a:r>
            <a:endParaRPr lang="en-GB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Discretiziation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Too coarse</a:t>
            </a:r>
          </a:p>
          <a:p>
            <a:pPr lvl="0">
              <a:buNone/>
            </a:pPr>
            <a:r>
              <a:rPr lang="en-GB" dirty="0"/>
              <a:t> non-smooth control output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Too fine</a:t>
            </a:r>
          </a:p>
          <a:p>
            <a:pPr lvl="0">
              <a:buNone/>
            </a:pPr>
            <a:r>
              <a:rPr lang="en-GB" dirty="0"/>
              <a:t> curse of dimensionality </a:t>
            </a:r>
          </a:p>
          <a:p>
            <a:pPr lvl="0">
              <a:buNone/>
            </a:pPr>
            <a:r>
              <a:rPr lang="en-GB" dirty="0"/>
              <a:t> computationally expensive 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Discretization requires some prior knowledge </a:t>
            </a:r>
          </a:p>
        </p:txBody>
      </p:sp>
    </p:spTree>
    <p:extLst>
      <p:ext uri="{BB962C8B-B14F-4D97-AF65-F5344CB8AC3E}">
        <p14:creationId xmlns:p14="http://schemas.microsoft.com/office/powerpoint/2010/main" val="2351208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ea typeface="+mn-ea"/>
                <a:cs typeface="+mn-cs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maximize </a:t>
            </a:r>
            <a:r>
              <a:rPr lang="en-GB" sz="2800" dirty="0">
                <a:solidFill>
                  <a:schemeClr val="accent6"/>
                </a:solidFill>
              </a:rPr>
              <a:t>cumulative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GB" sz="2800" dirty="0">
                <a:solidFill>
                  <a:schemeClr val="accent6"/>
                </a:solidFill>
              </a:rPr>
              <a:t>discount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Deterministic or stochastic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Random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09577A-679E-47BA-8881-E3BF130E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3" y="2350556"/>
            <a:ext cx="9636132" cy="32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87035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parameterized directly (policy gradient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generated from a value function (value function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</a:rPr>
              <a:t>On vs. off-policy learning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On vs off policy learning</a:t>
            </a:r>
            <a:endParaRPr lang="en-GB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F38D33-88D6-46CF-9C63-0B7A668CD9C4}"/>
                  </a:ext>
                </a:extLst>
              </p:cNvPr>
              <p:cNvSpPr/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F38D33-88D6-46CF-9C63-0B7A668CD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CC0B34-C96A-44F4-8AE6-5AE581B49A64}"/>
                  </a:ext>
                </a:extLst>
              </p:cNvPr>
              <p:cNvSpPr/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CC0B34-C96A-44F4-8AE6-5AE581B49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  <a:blipFill>
                <a:blip r:embed="rId4"/>
                <a:stretch>
                  <a:fillRect b="-6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8A8DA4-E0AF-4C8B-82DD-998316A7944E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683575" y="2466248"/>
            <a:ext cx="1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3D818B-242F-45A1-9E2A-FC3A41B50BDE}"/>
              </a:ext>
            </a:extLst>
          </p:cNvPr>
          <p:cNvSpPr/>
          <p:nvPr/>
        </p:nvSpPr>
        <p:spPr>
          <a:xfrm>
            <a:off x="1683575" y="2466248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B58DAC-D3C0-49C2-91DA-3DDAFDC6B3F7}"/>
                  </a:ext>
                </a:extLst>
              </p:cNvPr>
              <p:cNvSpPr/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B58DAC-D3C0-49C2-91DA-3DDAFDC6B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6F0703-6886-44B0-9C27-BF562421C24E}"/>
                  </a:ext>
                </a:extLst>
              </p:cNvPr>
              <p:cNvSpPr/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6F0703-6886-44B0-9C27-BF562421C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  <a:blipFill>
                <a:blip r:embed="rId6"/>
                <a:stretch>
                  <a:fillRect b="-59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4FC592-EF56-461C-91B5-AD26D986C614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1683575" y="4939539"/>
            <a:ext cx="3847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64E1B-12BC-4E22-9F9C-95BBFE29D930}"/>
              </a:ext>
            </a:extLst>
          </p:cNvPr>
          <p:cNvSpPr/>
          <p:nvPr/>
        </p:nvSpPr>
        <p:spPr>
          <a:xfrm>
            <a:off x="1683574" y="4939539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5BA6C7-7BB4-40AE-AE7B-36137DF31737}"/>
                  </a:ext>
                </a:extLst>
              </p:cNvPr>
              <p:cNvSpPr/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600" dirty="0"/>
                  <a:t>=on-policy learner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5BA6C7-7BB4-40AE-AE7B-36137DF31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  <a:blipFill>
                <a:blip r:embed="rId7"/>
                <a:stretch>
                  <a:fillRect t="-9877" r="-2439" b="-308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57B3D3-224D-4D23-A4A5-FE7CA939E854}"/>
              </a:ext>
            </a:extLst>
          </p:cNvPr>
          <p:cNvCxnSpPr>
            <a:cxnSpLocks/>
          </p:cNvCxnSpPr>
          <p:nvPr/>
        </p:nvCxnSpPr>
        <p:spPr>
          <a:xfrm flipH="1">
            <a:off x="2745613" y="2466248"/>
            <a:ext cx="3158597" cy="1481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B4460-EB54-45E5-ABBC-054D1A7916B1}"/>
              </a:ext>
            </a:extLst>
          </p:cNvPr>
          <p:cNvSpPr/>
          <p:nvPr/>
        </p:nvSpPr>
        <p:spPr>
          <a:xfrm>
            <a:off x="4284788" y="3093599"/>
            <a:ext cx="1781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only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this dataset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E52C8C6-E7DA-4BA8-9273-0B3F6931C11C}"/>
                  </a:ext>
                </a:extLst>
              </p:cNvPr>
              <p:cNvSpPr/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=off-policy learner</a:t>
                </a: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E52C8C6-E7DA-4BA8-9273-0B3F6931C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  <a:blipFill>
                <a:blip r:embed="rId8"/>
                <a:stretch>
                  <a:fillRect t="-11250" r="-2414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B727B0-1E35-4FD0-97BF-5CB63DE94B31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2730500" y="4015347"/>
            <a:ext cx="3244043" cy="677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F02ED4-428F-428D-9B50-02FF10BAB360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745613" y="4693317"/>
            <a:ext cx="3228930" cy="137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5C7ADC4-C312-4959-A0AA-3AE47A49150E}"/>
              </a:ext>
            </a:extLst>
          </p:cNvPr>
          <p:cNvSpPr/>
          <p:nvPr/>
        </p:nvSpPr>
        <p:spPr>
          <a:xfrm>
            <a:off x="4232669" y="5362886"/>
            <a:ext cx="1971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both datasets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19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nomenclature &amp; definitions</a:t>
            </a:r>
            <a:endParaRPr lang="en-GB" dirty="0"/>
          </a:p>
          <a:p>
            <a:pPr lvl="0">
              <a:buNone/>
            </a:pPr>
            <a:r>
              <a:rPr lang="en-GB" dirty="0"/>
              <a:t>background &amp; terminology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Environment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is learnt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can be used for planning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3"/>
                <a:stretch>
                  <a:fillRect l="-4358" t="-2000" r="-6053" b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/>
              <a:t>Sutton &amp; </a:t>
            </a:r>
            <a:r>
              <a:rPr lang="en-GB" sz="1800" i="1" dirty="0" err="1"/>
              <a:t>Barto</a:t>
            </a:r>
            <a:endParaRPr lang="en-GB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Return (</a:t>
                </a:r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GB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ea typeface="+mn-ea"/>
                    <a:cs typeface="+mn-cs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 after time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</a:t>
                </a: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ea typeface="+mn-ea"/>
                    <a:cs typeface="+mn-cs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[0,1)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would we discount future rewards?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stochastic environment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hyperbolic discounting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time value of money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Makes return for infinite </a:t>
            </a:r>
            <a:r>
              <a:rPr lang="en-GB" dirty="0" err="1">
                <a:solidFill>
                  <a:schemeClr val="tx1"/>
                </a:solidFill>
                <a:ea typeface="+mn-ea"/>
                <a:cs typeface="+mn-cs"/>
              </a:rPr>
              <a:t>horizion</a:t>
            </a: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 problems finite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an infinite series with a </a:t>
            </a:r>
            <a:r>
              <a:rPr lang="en-GB" sz="2800" b="1" dirty="0">
                <a:solidFill>
                  <a:schemeClr val="accent6"/>
                </a:solidFill>
                <a:ea typeface="+mn-ea"/>
                <a:cs typeface="+mn-cs"/>
              </a:rPr>
              <a:t>finite sum 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(geometric series)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for discount [0,1)</a:t>
            </a:r>
          </a:p>
        </p:txBody>
      </p:sp>
    </p:spTree>
    <p:extLst>
      <p:ext uri="{BB962C8B-B14F-4D97-AF65-F5344CB8AC3E}">
        <p14:creationId xmlns:p14="http://schemas.microsoft.com/office/powerpoint/2010/main" val="10439432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7DAAC-CC51-4D5D-8670-E3C461D37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13" y="1905657"/>
            <a:ext cx="8373407" cy="49462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A8E5B-DBD2-458D-B11A-FB6C031D5DAF}"/>
              </a:ext>
            </a:extLst>
          </p:cNvPr>
          <p:cNvSpPr txBox="1">
            <a:spLocks/>
          </p:cNvSpPr>
          <p:nvPr/>
        </p:nvSpPr>
        <p:spPr>
          <a:xfrm>
            <a:off x="615759" y="506854"/>
            <a:ext cx="9071640" cy="1152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</a:rPr>
              <a:t>How much is a reward of 1 worth after t time steps</a:t>
            </a: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Two objects		agent &amp; environment</a:t>
            </a:r>
          </a:p>
          <a:p>
            <a:pPr>
              <a:buNone/>
            </a:pPr>
            <a:r>
              <a:rPr lang="en-GB" dirty="0"/>
              <a:t>Three signals		state, reward &amp; action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Policy			rules to select actions</a:t>
            </a:r>
          </a:p>
          <a:p>
            <a:pPr>
              <a:buNone/>
            </a:pPr>
            <a:r>
              <a:rPr lang="en-GB" dirty="0"/>
              <a:t>Environment model	predicts next state &amp; reward</a:t>
            </a:r>
          </a:p>
          <a:p>
            <a:pPr>
              <a:buNone/>
            </a:pPr>
            <a:r>
              <a:rPr lang="en-GB" dirty="0"/>
              <a:t>Return 			future discounted reward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Sutton &amp; </a:t>
            </a:r>
            <a:r>
              <a:rPr lang="en-GB" sz="2400" dirty="0" err="1"/>
              <a:t>Barto</a:t>
            </a:r>
            <a:r>
              <a:rPr lang="en-GB" sz="2400" dirty="0"/>
              <a:t> – Reinforcement Learning: An Introduction</a:t>
            </a:r>
          </a:p>
          <a:p>
            <a:pPr lvl="1"/>
            <a:r>
              <a:rPr lang="en-GB" sz="2400" dirty="0"/>
              <a:t>the bible of reinforcement learning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RL Course by David Silver</a:t>
            </a:r>
          </a:p>
          <a:p>
            <a:pPr lvl="1"/>
            <a:r>
              <a:rPr lang="en-GB" sz="2400" dirty="0"/>
              <a:t>10 lecture series by lead DeepMind programmer</a:t>
            </a:r>
          </a:p>
          <a:p>
            <a:pPr lvl="1"/>
            <a:endParaRPr lang="en-GB" sz="2400" dirty="0"/>
          </a:p>
          <a:p>
            <a:pPr lvl="1">
              <a:buNone/>
            </a:pPr>
            <a:r>
              <a:rPr lang="en-GB" sz="2400" dirty="0"/>
              <a:t>Li (2017) Deep Reinforcement Learning: An Overview</a:t>
            </a:r>
          </a:p>
          <a:p>
            <a:pPr lvl="1"/>
            <a:endParaRPr lang="en-GB" sz="2400" dirty="0"/>
          </a:p>
          <a:p>
            <a:pPr lvl="0">
              <a:buNone/>
            </a:pPr>
            <a:r>
              <a:rPr lang="en-GB" sz="2400" dirty="0"/>
              <a:t>These are all in the course repo </a:t>
            </a:r>
            <a:r>
              <a:rPr lang="en-GB" sz="2400" dirty="0">
                <a:hlinkClick r:id="rId3"/>
              </a:rPr>
              <a:t>https://github.com/ADGEfficiency/DSR_RL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/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introduction to value functions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96240"/>
            <a:ext cx="9071640" cy="7127240"/>
          </a:xfrm>
        </p:spPr>
        <p:txBody>
          <a:bodyPr/>
          <a:lstStyle/>
          <a:p>
            <a:pPr algn="ctr">
              <a:buNone/>
            </a:pPr>
            <a:endParaRPr lang="en-GB" sz="4200" b="1" dirty="0"/>
          </a:p>
          <a:p>
            <a:pPr algn="ctr">
              <a:buNone/>
            </a:pPr>
            <a:r>
              <a:rPr lang="en-GB" sz="4200" b="1" dirty="0"/>
              <a:t>Value</a:t>
            </a:r>
            <a:r>
              <a:rPr lang="en-GB" sz="4200" dirty="0"/>
              <a:t> </a:t>
            </a:r>
            <a:r>
              <a:rPr lang="en-GB" sz="4200" b="1" dirty="0"/>
              <a:t>function</a:t>
            </a:r>
          </a:p>
          <a:p>
            <a:pPr algn="ctr">
              <a:buNone/>
            </a:pPr>
            <a:r>
              <a:rPr lang="en-GB" i="1" dirty="0"/>
              <a:t>how good is this </a:t>
            </a:r>
            <a:r>
              <a:rPr lang="en-GB" b="1" dirty="0">
                <a:solidFill>
                  <a:schemeClr val="accent6"/>
                </a:solidFill>
              </a:rPr>
              <a:t>state</a:t>
            </a:r>
          </a:p>
          <a:p>
            <a:pPr algn="ctr">
              <a:buNone/>
            </a:pPr>
            <a:endParaRPr lang="en-GB" i="1" dirty="0"/>
          </a:p>
          <a:p>
            <a:pPr algn="ctr">
              <a:buNone/>
            </a:pPr>
            <a:endParaRPr lang="en-GB" sz="4200" b="1" dirty="0">
              <a:latin typeface="Noto Sans CJK JP Light"/>
              <a:ea typeface="Yu Gothic" panose="020B0400000000000000" pitchFamily="34" charset="-128"/>
            </a:endParaRPr>
          </a:p>
          <a:p>
            <a:pPr algn="ctr">
              <a:buNone/>
            </a:pPr>
            <a:endParaRPr lang="en-GB" sz="4200" b="1" dirty="0">
              <a:latin typeface="Noto Sans CJK JP Light"/>
              <a:ea typeface="Yu Gothic" panose="020B0400000000000000" pitchFamily="34" charset="-128"/>
            </a:endParaRPr>
          </a:p>
          <a:p>
            <a:pPr algn="ctr">
              <a:buNone/>
            </a:pPr>
            <a:r>
              <a:rPr lang="en-GB" sz="4200" b="1" dirty="0">
                <a:latin typeface="Noto Sans CJK JP Light"/>
                <a:ea typeface="Yu Gothic" panose="020B0400000000000000" pitchFamily="34" charset="-128"/>
              </a:rPr>
              <a:t>Action-value function</a:t>
            </a:r>
          </a:p>
          <a:p>
            <a:pPr algn="ctr">
              <a:buNone/>
            </a:pPr>
            <a:r>
              <a:rPr lang="en-GB" i="1" dirty="0"/>
              <a:t>how good is this </a:t>
            </a:r>
            <a:r>
              <a:rPr lang="en-GB" b="1" dirty="0">
                <a:solidFill>
                  <a:schemeClr val="accent6"/>
                </a:solidFill>
              </a:rPr>
              <a:t>action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2261389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</p:spPr>
            <p:txBody>
              <a:bodyPr/>
              <a:lstStyle/>
              <a:p>
                <a:pPr algn="ctr">
                  <a:buNone/>
                </a:pPr>
                <a:endParaRPr lang="en-GB" sz="4200" b="1" dirty="0"/>
              </a:p>
              <a:p>
                <a:pPr algn="ctr">
                  <a:buNone/>
                </a:pPr>
                <a:r>
                  <a:rPr lang="en-GB" sz="4200" b="1" dirty="0"/>
                  <a:t>Value</a:t>
                </a:r>
                <a:r>
                  <a:rPr lang="en-GB" sz="4200" dirty="0"/>
                  <a:t> </a:t>
                </a:r>
                <a:r>
                  <a:rPr lang="en-GB" sz="4200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state</a:t>
                </a:r>
              </a:p>
              <a:p>
                <a:pPr algn="ctr">
                  <a:buNone/>
                </a:pPr>
                <a:endParaRPr lang="en-GB" i="1" dirty="0"/>
              </a:p>
              <a:p>
                <a:pPr algn="ctr">
                  <a:buNone/>
                </a:pPr>
                <a:endParaRPr lang="en-GB" sz="42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action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2428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/>
                  <a:t>Value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 return </a:t>
                </a:r>
                <a:r>
                  <a:rPr lang="en-GB" sz="2800" i="1" dirty="0"/>
                  <a:t>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GB" sz="24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b="1" i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</a:t>
                </a:r>
                <a:r>
                  <a:rPr lang="en-GB" sz="2800" i="1" dirty="0"/>
                  <a:t>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return</a:t>
                </a:r>
                <a:r>
                  <a:rPr lang="en-GB" sz="2800" i="1" dirty="0"/>
                  <a:t>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The value function is a prediction of the future 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return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future expected discounted reward</a:t>
            </a:r>
            <a:endParaRPr lang="en-GB" sz="2800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agent must learn it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We can generate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policy </a:t>
                </a:r>
                <a:r>
                  <a:rPr lang="el-G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from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value function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Greedy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CDBBB97-680A-48DC-9111-C7E7CBA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9" y="1473200"/>
            <a:ext cx="9031930" cy="59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70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</a:p>
              <a:p>
                <a:pPr algn="l">
                  <a:buNone/>
                </a:pPr>
                <a:endParaRPr lang="en-GB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number of states grows exponentially with state variables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10" y="932400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/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value function</a:t>
                </a:r>
                <a:r>
                  <a:rPr lang="en-GB" sz="3200" dirty="0"/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endParaRPr lang="en-GB" sz="3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  <m:r>
                            <a:rPr lang="en-GB" sz="4200" b="1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 </a:t>
                </a:r>
                <a:r>
                  <a:rPr lang="en-GB" sz="2400" dirty="0">
                    <a:latin typeface="Noto Sans CJK JP Light"/>
                  </a:rPr>
                  <a:t>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sz="2400" dirty="0">
                    <a:latin typeface="Noto Sans CJK JP Light"/>
                  </a:rPr>
                  <a:t>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discount factor 	</a:t>
                </a:r>
              </a:p>
              <a:p>
                <a:pPr lvl="0">
                  <a:buNone/>
                </a:pPr>
                <a:endParaRPr lang="en-GB" sz="2400" dirty="0">
                  <a:latin typeface="Noto Sans CJK JP Light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		experience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	Markov Decision Process</a:t>
                </a:r>
                <a:endParaRPr lang="en-GB" sz="2400" dirty="0">
                  <a:latin typeface="Noto Sans CJK JP Light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[−1,+1)</m:t>
                    </m:r>
                  </m:oMath>
                </a14:m>
                <a:r>
                  <a:rPr lang="en-GB" sz="2800" dirty="0"/>
                  <a:t> 		</a:t>
                </a:r>
                <a:r>
                  <a:rPr lang="en-GB" sz="2400" dirty="0"/>
                  <a:t>i</a:t>
                </a:r>
                <a:r>
                  <a:rPr lang="en-GB" sz="2400" b="0" dirty="0"/>
                  <a:t>nterval including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sz="2400" b="0" dirty="0"/>
                  <a:t>, excluding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sz="2800" dirty="0"/>
              </a:p>
              <a:p>
                <a:pPr lvl="0"/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008" t="-2086" b="-26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</a:t>
                </a:r>
                <a:r>
                  <a:rPr lang="en-GB" sz="2400" dirty="0"/>
                  <a:t>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 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	       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       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 </m:t>
                    </m:r>
                  </m:oMath>
                </a14:m>
                <a:r>
                  <a:rPr lang="en-GB" sz="2400" dirty="0"/>
                  <a:t>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/>
                  <a:t>	      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GB" sz="2400" dirty="0"/>
                  <a:t>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i="1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(s’)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Noto Sans CJK JP Light"/>
                <a:ea typeface="Yu Gothic" panose="020B0400000000000000" pitchFamily="34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Create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b="1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</a:t>
            </a:r>
            <a:r>
              <a:rPr lang="en-GB" b="1" dirty="0">
                <a:solidFill>
                  <a:schemeClr val="accent6"/>
                </a:solidFill>
              </a:rPr>
              <a:t>approximation</a:t>
            </a:r>
            <a:r>
              <a:rPr lang="en-GB" dirty="0">
                <a:solidFill>
                  <a:schemeClr val="tx1"/>
                </a:solidFill>
              </a:rPr>
              <a:t> is crucial for policy </a:t>
            </a:r>
            <a:r>
              <a:rPr lang="en-GB" b="1" dirty="0">
                <a:solidFill>
                  <a:schemeClr val="accent6"/>
                </a:solidFill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</a:rPr>
              <a:t>ie</a:t>
            </a:r>
            <a:r>
              <a:rPr lang="en-GB" sz="2800" dirty="0">
                <a:solidFill>
                  <a:schemeClr val="tx1"/>
                </a:solidFill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5761574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Three different methods for approximation (there are more!)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change policy to favour the best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This constant process of approximation &amp; improvement is known as </a:t>
            </a:r>
            <a:r>
              <a:rPr lang="en-GB" b="1" dirty="0">
                <a:solidFill>
                  <a:schemeClr val="accent6"/>
                </a:solidFill>
              </a:rPr>
              <a:t>general policy iteration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Allows us to handle the non-stationary nature of reinforcement learning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non-stationary environment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learning process is non-stationary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48" y="4466121"/>
            <a:ext cx="3103891" cy="27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Imagine we had access to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accent6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How would you use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use the Bellman equation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The state transition probabilities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dirty="0">
                <a:solidFill>
                  <a:schemeClr val="tx1"/>
                </a:solidFill>
              </a:rPr>
              <a:t>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note – return for all terminal states are zero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Expectation</a:t>
                </a:r>
                <a:r>
                  <a:rPr lang="en-GB" sz="2400" dirty="0"/>
                  <a:t> 	mean </a:t>
                </a:r>
              </a:p>
              <a:p>
                <a:pPr lvl="0">
                  <a:buNone/>
                </a:pPr>
                <a:r>
                  <a:rPr lang="en-GB" sz="2400" dirty="0"/>
                  <a:t>	          	weighted average of all possible values</a:t>
                </a:r>
              </a:p>
              <a:p>
                <a:pPr lvl="0">
                  <a:buNone/>
                </a:pPr>
                <a:r>
                  <a:rPr lang="en-GB" sz="24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2400" dirty="0"/>
              </a:p>
              <a:p>
                <a:pPr lvl="0">
                  <a:buNone/>
                </a:pPr>
                <a:endParaRPr lang="en-GB" sz="2400" dirty="0"/>
              </a:p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Conditionals</a:t>
                </a:r>
                <a:r>
                  <a:rPr lang="en-GB" sz="2400" dirty="0"/>
                  <a:t> 	probability of one thing given another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probability of next state &amp; reward, given state &amp; action</a:t>
                </a:r>
              </a:p>
              <a:p>
                <a:pPr lvl="1"/>
                <a:endParaRPr lang="en-GB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/>
                  <a:t>reward received given state &amp; action</a:t>
                </a:r>
              </a:p>
              <a:p>
                <a:pPr lvl="1"/>
                <a:endParaRPr lang="en-GB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GB" sz="2400" dirty="0"/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400" dirty="0"/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sz="2400" dirty="0"/>
                  <a:t> </a:t>
                </a:r>
              </a:p>
              <a:p>
                <a:pPr lvl="1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  <a:blipFill>
                <a:blip r:embed="rId3"/>
                <a:stretch>
                  <a:fillRect l="-2083" t="-1579" b="-4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policy (what action we pick in state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V(s) </a:t>
            </a:r>
            <a:r>
              <a:rPr lang="en-GB" dirty="0">
                <a:solidFill>
                  <a:schemeClr val="tx1"/>
                </a:solidFill>
              </a:rPr>
              <a:t>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even when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a)=0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no within episode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b="-9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Estimate value of state </a:t>
                </a:r>
                <a:r>
                  <a:rPr lang="en-US" dirty="0"/>
                  <a:t>by averaging returns observed after visit to that state</a:t>
                </a:r>
                <a:endParaRPr lang="en-US" sz="2800" dirty="0"/>
              </a:p>
              <a:p>
                <a:r>
                  <a:rPr lang="en-US" sz="2800" b="1" dirty="0">
                    <a:solidFill>
                      <a:schemeClr val="accent6"/>
                    </a:solidFill>
                  </a:rPr>
                  <a:t>estimate by sampling observed returns</a:t>
                </a:r>
              </a:p>
              <a:p>
                <a:br>
                  <a:rPr lang="en-US" sz="2800" dirty="0"/>
                </a:br>
                <a:r>
                  <a:rPr lang="en-US" dirty="0"/>
                  <a:t>As more episodes run, estimate should converge to the expected value </a:t>
                </a:r>
              </a:p>
              <a:p>
                <a:r>
                  <a:rPr lang="en-US" sz="2800" dirty="0"/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800" dirty="0"/>
              </a:p>
              <a:p>
                <a:br>
                  <a:rPr lang="en-US" sz="2800" dirty="0"/>
                </a:br>
                <a:r>
                  <a:rPr lang="en-US" dirty="0"/>
                  <a:t>Low bias &amp; high variance – why?</a:t>
                </a:r>
                <a:endParaRPr lang="en-US" sz="2800" dirty="0"/>
              </a:p>
              <a:p>
                <a:br>
                  <a:rPr lang="en-US" sz="2800" dirty="0"/>
                </a:b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r="-1008" b="-57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Interesting thing about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 is independent of the number of states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this is because we use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experienced state transitions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419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25124</TotalTime>
  <Words>7267</Words>
  <Application>Microsoft Office PowerPoint</Application>
  <PresentationFormat>Custom</PresentationFormat>
  <Paragraphs>1915</Paragraphs>
  <Slides>240</Slides>
  <Notes>240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240</vt:i4>
      </vt:variant>
    </vt:vector>
  </HeadingPairs>
  <TitlesOfParts>
    <vt:vector size="253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Course notes</vt:lpstr>
      <vt:lpstr>Today</vt:lpstr>
      <vt:lpstr>Introduction</vt:lpstr>
      <vt:lpstr>Motivations for 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Lookup table</vt:lpstr>
      <vt:lpstr>Linear function</vt:lpstr>
      <vt:lpstr>Non-linear function</vt:lpstr>
      <vt:lpstr>Function approximation</vt:lpstr>
      <vt:lpstr>iid</vt:lpstr>
      <vt:lpstr>two</vt:lpstr>
      <vt:lpstr>Machine learning</vt:lpstr>
      <vt:lpstr>Model free reinforcement learning</vt:lpstr>
      <vt:lpstr>Applications</vt:lpstr>
      <vt:lpstr>Applications</vt:lpstr>
      <vt:lpstr>Reinforcement learning is not</vt:lpstr>
      <vt:lpstr>Deep reinforcement learning</vt:lpstr>
      <vt:lpstr>A new level of intelligence</vt:lpstr>
      <vt:lpstr>Reinforcement learning   is  learning through action</vt:lpstr>
      <vt:lpstr>PowerPoint Presentation</vt:lpstr>
      <vt:lpstr>PowerPoint Presentation</vt:lpstr>
      <vt:lpstr>Biological inspiration</vt:lpstr>
      <vt:lpstr>Data in reinforcement learning</vt:lpstr>
      <vt:lpstr>Reinforcement learning dataset</vt:lpstr>
      <vt:lpstr>Reinforcement learning dataset</vt:lpstr>
      <vt:lpstr>Four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Four challenges</vt:lpstr>
      <vt:lpstr>two</vt:lpstr>
      <vt:lpstr>Markov Decision Processes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Discretiziation</vt:lpstr>
      <vt:lpstr>State</vt:lpstr>
      <vt:lpstr>Reward</vt:lpstr>
      <vt:lpstr>Agent</vt:lpstr>
      <vt:lpstr>Policy - π(s)</vt:lpstr>
      <vt:lpstr>Random policy - π(s)</vt:lpstr>
      <vt:lpstr>Policy - π(s)</vt:lpstr>
      <vt:lpstr>On vs off policy learning</vt:lpstr>
      <vt:lpstr>Environment model</vt:lpstr>
      <vt:lpstr>Sutton &amp; Barto</vt:lpstr>
      <vt:lpstr>PowerPoint Presentation</vt:lpstr>
      <vt:lpstr>Return</vt:lpstr>
      <vt:lpstr>Why would we discount future rewards?</vt:lpstr>
      <vt:lpstr>Discounting</vt:lpstr>
      <vt:lpstr>Discounting</vt:lpstr>
      <vt:lpstr>PowerPoint Presentation</vt:lpstr>
      <vt:lpstr>break</vt:lpstr>
      <vt:lpstr>recap</vt:lpstr>
      <vt:lpstr>three - value function methods</vt:lpstr>
      <vt:lpstr>PowerPoint Presentation</vt:lpstr>
      <vt:lpstr>PowerPoint Presentation</vt:lpstr>
      <vt:lpstr>Value functions</vt:lpstr>
      <vt:lpstr>Value functions</vt:lpstr>
      <vt:lpstr>Generating a policy from a value function</vt:lpstr>
      <vt:lpstr>Greedy policy - π(s)</vt:lpstr>
      <vt:lpstr>Value function approximation</vt:lpstr>
      <vt:lpstr>Richard Bellman</vt:lpstr>
      <vt:lpstr>What happens if we combine a value function with the Bellman equation   V_π (s)=∑_(k=0)^∞▒〖γ^k r_(t+k+1) 〗   G_π (s)=r+γG_π (s′)  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PowerPoint Presentation</vt:lpstr>
      <vt:lpstr>PowerPoint Presentation</vt:lpstr>
      <vt:lpstr>break</vt:lpstr>
      <vt:lpstr>recap – value function approximation</vt:lpstr>
      <vt:lpstr>recap</vt:lpstr>
      <vt:lpstr>three – value functions</vt:lpstr>
      <vt:lpstr>PowerPoint Presentation</vt:lpstr>
      <vt:lpstr>PowerPoint Presentation</vt:lpstr>
      <vt:lpstr>Q-Learning</vt:lpstr>
      <vt:lpstr>Why Q-Learning?</vt:lpstr>
      <vt:lpstr>V(s) vs Q(s, a)</vt:lpstr>
      <vt:lpstr>SARSA &amp; Q-Learning</vt:lpstr>
      <vt:lpstr>SARSA &amp; Q-Learning</vt:lpstr>
      <vt:lpstr>SARSA &amp; Q-Learning</vt:lpstr>
      <vt:lpstr>Q-Learning</vt:lpstr>
      <vt:lpstr>ε-greedy exploration</vt:lpstr>
      <vt:lpstr>Problems with vanilla Q-Learning</vt:lpstr>
      <vt:lpstr>Deadly triad</vt:lpstr>
      <vt:lpstr>Deadly triad</vt:lpstr>
      <vt:lpstr>DeepMind Atari work</vt:lpstr>
      <vt:lpstr>Significance</vt:lpstr>
      <vt:lpstr>Reinforcement learning to play Atari</vt:lpstr>
      <vt:lpstr>PowerPoint Presentation</vt:lpstr>
      <vt:lpstr>Value function approximation</vt:lpstr>
      <vt:lpstr>Visualizing Q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Stability techniques</vt:lpstr>
      <vt:lpstr>PowerPoint Presentation</vt:lpstr>
      <vt:lpstr>Curse of dimensionality</vt:lpstr>
      <vt:lpstr>Reward clipping</vt:lpstr>
      <vt:lpstr>Normalized DQN</vt:lpstr>
      <vt:lpstr>Atari work timeline</vt:lpstr>
      <vt:lpstr>Maximization bias</vt:lpstr>
      <vt:lpstr>Maximization bias</vt:lpstr>
      <vt:lpstr>Double Q-Learning</vt:lpstr>
      <vt:lpstr>Vlad Mnih - 2017 Deep RL bootcamp</vt:lpstr>
      <vt:lpstr>PowerPoint Presentation</vt:lpstr>
      <vt:lpstr>break (lunch hopefully!)</vt:lpstr>
      <vt:lpstr>recap – Q-Learning</vt:lpstr>
      <vt:lpstr>four – policy gradients</vt:lpstr>
      <vt:lpstr>Reinforcement learning</vt:lpstr>
      <vt:lpstr>Policy gradients</vt:lpstr>
      <vt:lpstr>John Schulman – Berkley, Open AI</vt:lpstr>
      <vt:lpstr>Motivations for policy gradients</vt:lpstr>
      <vt:lpstr>Motivation - stochastic policies</vt:lpstr>
      <vt:lpstr>Motivation – curse of dimensionality</vt:lpstr>
      <vt:lpstr>Motivations – optimize return directly</vt:lpstr>
      <vt:lpstr>Motivations for policy gradients</vt:lpstr>
      <vt:lpstr>Policy gradients</vt:lpstr>
      <vt:lpstr>four – policy gradients</vt:lpstr>
      <vt:lpstr>Policy gradients without equations</vt:lpstr>
      <vt:lpstr>Policy gradients with some equations</vt:lpstr>
      <vt:lpstr>Policy gradients</vt:lpstr>
      <vt:lpstr>Parameterizing policies - discrete</vt:lpstr>
      <vt:lpstr>Parameterizing policies - continuous</vt:lpstr>
      <vt:lpstr>Score function in statistics</vt:lpstr>
      <vt:lpstr>Score function derivation</vt:lpstr>
      <vt:lpstr>Score function in reinforcement learning</vt:lpstr>
      <vt:lpstr>Training a policy</vt:lpstr>
      <vt:lpstr>PowerPoint Presentation</vt:lpstr>
      <vt:lpstr>Policy gradient intuition</vt:lpstr>
      <vt:lpstr>Policy Gradient Theorem</vt:lpstr>
      <vt:lpstr>Improving a policy</vt:lpstr>
      <vt:lpstr>Approximating return</vt:lpstr>
      <vt:lpstr>Problems with MC REINFORCE</vt:lpstr>
      <vt:lpstr>Baseline</vt:lpstr>
      <vt:lpstr>Approximating return</vt:lpstr>
      <vt:lpstr>REINFORCE with baseline</vt:lpstr>
      <vt:lpstr>four – policy gradients</vt:lpstr>
      <vt:lpstr>Reinforcement learning</vt:lpstr>
      <vt:lpstr>Actor-Critic</vt:lpstr>
      <vt:lpstr>PowerPoint Presentation</vt:lpstr>
      <vt:lpstr>Actor-Critic algorithm</vt:lpstr>
      <vt:lpstr>A3C</vt:lpstr>
      <vt:lpstr>A3C</vt:lpstr>
      <vt:lpstr>Asynchronous Advantage Actor-Critic </vt:lpstr>
      <vt:lpstr>Asynchronous Advantage Actor-Critic </vt:lpstr>
      <vt:lpstr>A3C</vt:lpstr>
      <vt:lpstr>break</vt:lpstr>
      <vt:lpstr>recap – policy gradients</vt:lpstr>
      <vt:lpstr>five – AlphaGo</vt:lpstr>
      <vt:lpstr>AlphaGo</vt:lpstr>
      <vt:lpstr>PowerPoint Presentation</vt:lpstr>
      <vt:lpstr>IBM Deep Blue</vt:lpstr>
      <vt:lpstr>Deep Blue vs AlphaGo</vt:lpstr>
      <vt:lpstr>Why Go?</vt:lpstr>
      <vt:lpstr>AlphaGo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Monte Carlo Tree Search</vt:lpstr>
      <vt:lpstr>Monte Carlo Tree Search in AlphaGo</vt:lpstr>
      <vt:lpstr>MCTS in AlphaGo</vt:lpstr>
      <vt:lpstr>Backpropagating statistics</vt:lpstr>
      <vt:lpstr>Backpropagating statistics</vt:lpstr>
      <vt:lpstr>AlphaGo, in context – Andrej Karpathy</vt:lpstr>
      <vt:lpstr>PowerPoint Presentation</vt:lpstr>
      <vt:lpstr>AlphaGo Zero key innovations</vt:lpstr>
      <vt:lpstr>AlphaGo Zero results</vt:lpstr>
      <vt:lpstr>AlphaGo Zero learning curves</vt:lpstr>
      <vt:lpstr>DeepMind AlphaGo AMA</vt:lpstr>
      <vt:lpstr>DeepMind AlphaGo AMA</vt:lpstr>
      <vt:lpstr>Brief timeline</vt:lpstr>
      <vt:lpstr>break</vt:lpstr>
      <vt:lpstr>six – practical concerns</vt:lpstr>
      <vt:lpstr>Key questions</vt:lpstr>
      <vt:lpstr>Formulating action spaces</vt:lpstr>
      <vt:lpstr>Reward scaling</vt:lpstr>
      <vt:lpstr>PowerPoint Presentation</vt:lpstr>
      <vt:lpstr>PowerPoint Presentation</vt:lpstr>
      <vt:lpstr>Silly mistakes I’ve made so far</vt:lpstr>
      <vt:lpstr>Hyperparameters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PowerPoint Presentation</vt:lpstr>
      <vt:lpstr>John Schulman advice</vt:lpstr>
      <vt:lpstr>seven – inverse RL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</cp:lastModifiedBy>
  <cp:revision>353</cp:revision>
  <dcterms:created xsi:type="dcterms:W3CDTF">2017-09-02T04:41:48Z</dcterms:created>
  <dcterms:modified xsi:type="dcterms:W3CDTF">2017-11-18T21:59:25Z</dcterms:modified>
</cp:coreProperties>
</file>